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06"/>
  </p:notesMasterIdLst>
  <p:sldIdLst>
    <p:sldId id="256" r:id="rId2"/>
    <p:sldId id="257" r:id="rId3"/>
    <p:sldId id="263" r:id="rId4"/>
    <p:sldId id="264" r:id="rId5"/>
    <p:sldId id="265" r:id="rId6"/>
    <p:sldId id="345" r:id="rId7"/>
    <p:sldId id="266" r:id="rId8"/>
    <p:sldId id="370" r:id="rId9"/>
    <p:sldId id="267" r:id="rId10"/>
    <p:sldId id="268" r:id="rId11"/>
    <p:sldId id="269" r:id="rId12"/>
    <p:sldId id="270" r:id="rId13"/>
    <p:sldId id="303" r:id="rId14"/>
    <p:sldId id="304" r:id="rId15"/>
    <p:sldId id="272" r:id="rId16"/>
    <p:sldId id="273" r:id="rId17"/>
    <p:sldId id="274" r:id="rId18"/>
    <p:sldId id="275" r:id="rId19"/>
    <p:sldId id="276" r:id="rId20"/>
    <p:sldId id="277" r:id="rId21"/>
    <p:sldId id="262" r:id="rId22"/>
    <p:sldId id="372" r:id="rId23"/>
    <p:sldId id="319" r:id="rId24"/>
    <p:sldId id="258" r:id="rId25"/>
    <p:sldId id="278" r:id="rId26"/>
    <p:sldId id="279" r:id="rId27"/>
    <p:sldId id="320" r:id="rId28"/>
    <p:sldId id="280" r:id="rId29"/>
    <p:sldId id="321" r:id="rId30"/>
    <p:sldId id="377" r:id="rId31"/>
    <p:sldId id="346" r:id="rId32"/>
    <p:sldId id="281" r:id="rId33"/>
    <p:sldId id="282" r:id="rId34"/>
    <p:sldId id="290" r:id="rId35"/>
    <p:sldId id="291" r:id="rId36"/>
    <p:sldId id="292" r:id="rId37"/>
    <p:sldId id="373" r:id="rId38"/>
    <p:sldId id="293" r:id="rId39"/>
    <p:sldId id="294" r:id="rId40"/>
    <p:sldId id="287" r:id="rId41"/>
    <p:sldId id="323" r:id="rId42"/>
    <p:sldId id="322" r:id="rId43"/>
    <p:sldId id="378" r:id="rId44"/>
    <p:sldId id="324" r:id="rId45"/>
    <p:sldId id="295" r:id="rId46"/>
    <p:sldId id="289" r:id="rId47"/>
    <p:sldId id="296" r:id="rId48"/>
    <p:sldId id="283" r:id="rId49"/>
    <p:sldId id="302" r:id="rId50"/>
    <p:sldId id="297" r:id="rId51"/>
    <p:sldId id="347" r:id="rId52"/>
    <p:sldId id="348" r:id="rId53"/>
    <p:sldId id="284" r:id="rId54"/>
    <p:sldId id="286" r:id="rId55"/>
    <p:sldId id="307" r:id="rId56"/>
    <p:sldId id="308" r:id="rId57"/>
    <p:sldId id="309" r:id="rId58"/>
    <p:sldId id="314" r:id="rId59"/>
    <p:sldId id="311" r:id="rId60"/>
    <p:sldId id="301" r:id="rId61"/>
    <p:sldId id="305" r:id="rId62"/>
    <p:sldId id="313" r:id="rId63"/>
    <p:sldId id="318" r:id="rId64"/>
    <p:sldId id="352" r:id="rId65"/>
    <p:sldId id="306" r:id="rId66"/>
    <p:sldId id="298" r:id="rId67"/>
    <p:sldId id="362" r:id="rId68"/>
    <p:sldId id="357" r:id="rId69"/>
    <p:sldId id="375" r:id="rId70"/>
    <p:sldId id="376" r:id="rId71"/>
    <p:sldId id="356" r:id="rId72"/>
    <p:sldId id="360" r:id="rId73"/>
    <p:sldId id="328" r:id="rId74"/>
    <p:sldId id="316" r:id="rId75"/>
    <p:sldId id="336" r:id="rId76"/>
    <p:sldId id="325" r:id="rId77"/>
    <p:sldId id="326" r:id="rId78"/>
    <p:sldId id="329" r:id="rId79"/>
    <p:sldId id="335" r:id="rId80"/>
    <p:sldId id="350" r:id="rId81"/>
    <p:sldId id="330" r:id="rId82"/>
    <p:sldId id="331" r:id="rId83"/>
    <p:sldId id="332" r:id="rId84"/>
    <p:sldId id="349" r:id="rId85"/>
    <p:sldId id="333" r:id="rId86"/>
    <p:sldId id="337" r:id="rId87"/>
    <p:sldId id="338" r:id="rId88"/>
    <p:sldId id="343" r:id="rId89"/>
    <p:sldId id="354" r:id="rId90"/>
    <p:sldId id="358" r:id="rId91"/>
    <p:sldId id="344" r:id="rId92"/>
    <p:sldId id="317" r:id="rId93"/>
    <p:sldId id="351" r:id="rId94"/>
    <p:sldId id="340" r:id="rId95"/>
    <p:sldId id="341" r:id="rId96"/>
    <p:sldId id="361" r:id="rId97"/>
    <p:sldId id="363" r:id="rId98"/>
    <p:sldId id="365" r:id="rId99"/>
    <p:sldId id="364" r:id="rId100"/>
    <p:sldId id="355" r:id="rId101"/>
    <p:sldId id="359" r:id="rId102"/>
    <p:sldId id="342" r:id="rId103"/>
    <p:sldId id="366" r:id="rId104"/>
    <p:sldId id="367" r:id="rId10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8C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E8926-BA46-4E3D-B5BA-D4558F387C04}" type="datetimeFigureOut">
              <a:rPr lang="en-US" smtClean="0"/>
              <a:t>11/30/2015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DC4A5-B297-49C0-AB48-226AFA6D9A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317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DC4A5-B297-49C0-AB48-226AFA6D9A99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64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 rtl="0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 rtl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rtl="0">
              <a:defRPr/>
            </a:lvl1pPr>
          </a:lstStyle>
          <a:p>
            <a:fld id="{E6A507AA-F3A1-4E69-AE7B-1068225DB3E7}" type="datetimeFigureOut">
              <a:rPr lang="ar-SA" smtClean="0"/>
              <a:pPr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rtl="0">
              <a:defRPr/>
            </a:lvl1pPr>
          </a:lstStyle>
          <a:p>
            <a:fld id="{78BA3100-37FE-4753-B800-8FAF7474B6C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34080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1891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3512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rt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rtl="0">
              <a:defRPr/>
            </a:lvl1pPr>
          </a:lstStyle>
          <a:p>
            <a:fld id="{E6A507AA-F3A1-4E69-AE7B-1068225DB3E7}" type="datetimeFigureOut">
              <a:rPr lang="ar-SA" smtClean="0"/>
              <a:pPr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rtl="0">
              <a:defRPr/>
            </a:lvl1pPr>
          </a:lstStyle>
          <a:p>
            <a:fld id="{78BA3100-37FE-4753-B800-8FAF7474B6C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9437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65169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90692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851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76609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7919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39078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507AA-F3A1-4E69-AE7B-1068225DB3E7}" type="datetimeFigureOut">
              <a:rPr lang="ar-SA" smtClean="0"/>
              <a:t>18/02/1437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A3100-37FE-4753-B800-8FAF7474B6CA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1595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507AA-F3A1-4E69-AE7B-1068225DB3E7}" type="datetimeFigureOut">
              <a:rPr lang="ar-SA" smtClean="0"/>
              <a:pPr/>
              <a:t>18/02/1437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A3100-37FE-4753-B800-8FAF7474B6CA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047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asynotecards.com/notecard_set/1213" TargetMode="External"/><Relationship Id="rId3" Type="http://schemas.openxmlformats.org/officeDocument/2006/relationships/hyperlink" Target="http://www.mhhe.com/biosci/ap/vander8e/student/olc/chap19labeling.mhtml" TargetMode="External"/><Relationship Id="rId7" Type="http://schemas.openxmlformats.org/officeDocument/2006/relationships/hyperlink" Target="http://www.wiley.com/college/apcentral/anatomydrill/t28/at2829_1.htm" TargetMode="External"/><Relationship Id="rId2" Type="http://schemas.openxmlformats.org/officeDocument/2006/relationships/hyperlink" Target="http://highered.mheducation.com/sites/0070272468/student_view0/chapter22/labeling_exercis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iley.com/college/apcentral/anatomydrill/t28/at2805p2_1.htm" TargetMode="External"/><Relationship Id="rId5" Type="http://schemas.openxmlformats.org/officeDocument/2006/relationships/hyperlink" Target="http://www.wiley.com/college/apcentral/anatomydrill/t28/at2803_1.htm" TargetMode="External"/><Relationship Id="rId4" Type="http://schemas.openxmlformats.org/officeDocument/2006/relationships/hyperlink" Target="http://www.mhhe.com/biosci/ap/maderap/student/olc/chap17labeling.mhtml" TargetMode="External"/><Relationship Id="rId9" Type="http://schemas.openxmlformats.org/officeDocument/2006/relationships/hyperlink" Target="http://www.free-anatomy-quiz.com/reproductivemain.html" TargetMode="Externa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anatomy-quiz.com/quizzes.html" TargetMode="External"/><Relationship Id="rId2" Type="http://schemas.openxmlformats.org/officeDocument/2006/relationships/hyperlink" Target="http://www.wiley.com/college/apcentral/anatomydrill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_hWcyXBYSw" TargetMode="External"/><Relationship Id="rId2" Type="http://schemas.openxmlformats.org/officeDocument/2006/relationships/hyperlink" Target="https://www.youtube.com/watch?v=CHubw4F1OTQ" TargetMode="Externa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0Ax3rLFc6M" TargetMode="Externa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r9nQZsZpCw" TargetMode="Externa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bg2">
                    <a:lumMod val="25000"/>
                  </a:schemeClr>
                </a:solidFill>
              </a:rPr>
              <a:t>Abnatomy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 lab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solidFill>
                  <a:schemeClr val="bg2">
                    <a:lumMod val="50000"/>
                  </a:schemeClr>
                </a:solidFill>
              </a:rPr>
              <a:t>Repro block 2015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57" y="325578"/>
            <a:ext cx="8482264" cy="6361698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3741822" y="1503947"/>
            <a:ext cx="276725" cy="5053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6304547" y="1335505"/>
            <a:ext cx="794086" cy="67376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6436893" y="950496"/>
            <a:ext cx="1732548" cy="30078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pubic tubercle</a:t>
            </a:r>
            <a:endParaRPr lang="ar-SA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3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889"/>
            <a:ext cx="9144000" cy="587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5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94500" cy="63091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02400" y="673100"/>
            <a:ext cx="22733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Vagina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Cervix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Myometrium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Uterus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Fallopian tube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/>
              <a:t>fimbriae</a:t>
            </a:r>
            <a:endParaRPr lang="en-US" sz="2000" dirty="0" smtClean="0"/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Ovary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sz="2000" dirty="0" smtClean="0"/>
              <a:t>Endometrium </a:t>
            </a:r>
          </a:p>
          <a:p>
            <a:pPr marL="342900" indent="-342900" algn="l" rtl="0">
              <a:buFont typeface="+mj-lt"/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4722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027" r="-4461"/>
          <a:stretch/>
        </p:blipFill>
        <p:spPr>
          <a:xfrm>
            <a:off x="2000249" y="1030514"/>
            <a:ext cx="5373007" cy="582748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87165" y="1176831"/>
            <a:ext cx="1369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perimetrium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10574" y="1546163"/>
            <a:ext cx="1533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endometrium </a:t>
            </a:r>
          </a:p>
        </p:txBody>
      </p:sp>
      <p:sp>
        <p:nvSpPr>
          <p:cNvPr id="5" name="Rectangle 4"/>
          <p:cNvSpPr/>
          <p:nvPr/>
        </p:nvSpPr>
        <p:spPr>
          <a:xfrm>
            <a:off x="4921507" y="1361497"/>
            <a:ext cx="1455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myometrium </a:t>
            </a:r>
          </a:p>
        </p:txBody>
      </p:sp>
    </p:spTree>
    <p:extLst>
      <p:ext uri="{BB962C8B-B14F-4D97-AF65-F5344CB8AC3E}">
        <p14:creationId xmlns:p14="http://schemas.microsoft.com/office/powerpoint/2010/main" val="31777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quizzes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http://highered.mheducation.com/sites/0070272468/student_view0/chapter22/labeling_exercises.html</a:t>
            </a:r>
            <a:r>
              <a:rPr lang="en-US" dirty="0" smtClean="0">
                <a:hlinkClick r:id="rId2"/>
              </a:rPr>
              <a:t>#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www.mhhe.com/biosci/ap/vander8e/student/olc/chap19labeling.mhtml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www.mhhe.com/biosci/ap/maderap/student/olc/chap17labeling.mhtml</a:t>
            </a:r>
            <a:endParaRPr lang="en-US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www.wiley.com/college/apcentral/anatomydrill/t28/at2803_1.htm</a:t>
            </a:r>
            <a:endParaRPr lang="en-US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www.wiley.com/college/apcentral/anatomydrill/t28/at2805p2_1.htm</a:t>
            </a:r>
            <a:endParaRPr lang="en-US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www.wiley.com/college/apcentral/anatomydrill/t28/at2829_1.htm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www.easynotecards.com/notecard_set/1213</a:t>
            </a:r>
            <a:endParaRPr lang="en-US" dirty="0" smtClean="0"/>
          </a:p>
          <a:p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www.free-anatomy-quiz.com/reproductivemain.html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99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cool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all systems </a:t>
            </a:r>
          </a:p>
          <a:p>
            <a:r>
              <a:rPr lang="en-US" dirty="0">
                <a:hlinkClick r:id="rId2"/>
              </a:rPr>
              <a:t>http://www.wiley.com/college/apcentral/anatomydrill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www.free-anatomy-quiz.com/quizzes.html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93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7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2" t="4152" r="19685" b="6024"/>
          <a:stretch/>
        </p:blipFill>
        <p:spPr>
          <a:xfrm>
            <a:off x="336884" y="0"/>
            <a:ext cx="8482263" cy="666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7" t="2983" r="18157" b="16549"/>
          <a:stretch/>
        </p:blipFill>
        <p:spPr>
          <a:xfrm>
            <a:off x="625640" y="108283"/>
            <a:ext cx="7615991" cy="650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9" r="10056" b="13382"/>
          <a:stretch/>
        </p:blipFill>
        <p:spPr>
          <a:xfrm>
            <a:off x="1804737" y="-1"/>
            <a:ext cx="5974727" cy="6725653"/>
          </a:xfrm>
        </p:spPr>
      </p:pic>
      <p:sp>
        <p:nvSpPr>
          <p:cNvPr id="5" name="Rectangle 4"/>
          <p:cNvSpPr/>
          <p:nvPr/>
        </p:nvSpPr>
        <p:spPr>
          <a:xfrm>
            <a:off x="3604455" y="549261"/>
            <a:ext cx="2007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Sacral promontory </a:t>
            </a:r>
            <a:endParaRPr lang="ar-SA" dirty="0"/>
          </a:p>
        </p:txBody>
      </p:sp>
      <p:sp>
        <p:nvSpPr>
          <p:cNvPr id="2" name="Rectangle 1"/>
          <p:cNvSpPr/>
          <p:nvPr/>
        </p:nvSpPr>
        <p:spPr>
          <a:xfrm>
            <a:off x="1963529" y="918593"/>
            <a:ext cx="494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Ala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6603708" y="918593"/>
            <a:ext cx="494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Ala</a:t>
            </a:r>
            <a:endParaRPr lang="ar-SA" dirty="0"/>
          </a:p>
        </p:txBody>
      </p:sp>
      <p:sp>
        <p:nvSpPr>
          <p:cNvPr id="3" name="Rectangle 2"/>
          <p:cNvSpPr/>
          <p:nvPr/>
        </p:nvSpPr>
        <p:spPr>
          <a:xfrm>
            <a:off x="5462336" y="4828858"/>
            <a:ext cx="1985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u="sng" dirty="0">
                <a:solidFill>
                  <a:schemeClr val="bg1"/>
                </a:solidFill>
              </a:rPr>
              <a:t>anterior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sacral </a:t>
            </a:r>
            <a:r>
              <a:rPr lang="en-US" b="1" dirty="0">
                <a:solidFill>
                  <a:schemeClr val="bg1"/>
                </a:solidFill>
              </a:rPr>
              <a:t>foramina </a:t>
            </a:r>
            <a:endParaRPr lang="ar-SA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5739063" y="4439653"/>
            <a:ext cx="264695" cy="389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5724549" y="3713565"/>
            <a:ext cx="279209" cy="11152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5623768" y="2949286"/>
            <a:ext cx="379990" cy="18795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090765" y="4271211"/>
            <a:ext cx="1912993" cy="5576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3951161" y="3751758"/>
            <a:ext cx="2052597" cy="1077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4553967" y="5446664"/>
            <a:ext cx="801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coccyx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139933" y="2579954"/>
            <a:ext cx="1584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Sacrum</a:t>
            </a:r>
            <a:endParaRPr lang="ar-SA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3" r="17606" b="11776"/>
          <a:stretch/>
        </p:blipFill>
        <p:spPr>
          <a:xfrm rot="5400000">
            <a:off x="2033308" y="-750557"/>
            <a:ext cx="5390147" cy="847943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6992" y="2795519"/>
            <a:ext cx="494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Ala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7658477" y="2426187"/>
            <a:ext cx="494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Ala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4317691" y="1676219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S1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3226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4" b="7544"/>
          <a:stretch/>
        </p:blipFill>
        <p:spPr>
          <a:xfrm>
            <a:off x="1326482" y="0"/>
            <a:ext cx="708163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20596129">
            <a:off x="3484818" y="994429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Sacral canal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55433" y="4880628"/>
            <a:ext cx="12394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Sacral hiatus </a:t>
            </a:r>
            <a:endParaRPr lang="ar-SA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6608" y="5188405"/>
            <a:ext cx="1985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The </a:t>
            </a:r>
            <a:r>
              <a:rPr lang="en-US" b="1" u="sng" dirty="0" smtClean="0">
                <a:solidFill>
                  <a:schemeClr val="bg1"/>
                </a:solidFill>
              </a:rPr>
              <a:t>Posterior </a:t>
            </a:r>
            <a:r>
              <a:rPr lang="en-US" b="1" dirty="0" smtClean="0">
                <a:solidFill>
                  <a:schemeClr val="bg1"/>
                </a:solidFill>
              </a:rPr>
              <a:t>sacral </a:t>
            </a:r>
            <a:r>
              <a:rPr lang="en-US" b="1" dirty="0">
                <a:solidFill>
                  <a:schemeClr val="bg1"/>
                </a:solidFill>
              </a:rPr>
              <a:t>foramina </a:t>
            </a:r>
            <a:endParaRPr lang="ar-SA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5979695" y="4776537"/>
            <a:ext cx="428336" cy="4118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5739063" y="2941761"/>
            <a:ext cx="668968" cy="22466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4030579" y="4427621"/>
            <a:ext cx="2377452" cy="760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3717758" y="3368842"/>
            <a:ext cx="2690274" cy="18195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937562" y="5913948"/>
            <a:ext cx="801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coccyx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874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548" y="166066"/>
            <a:ext cx="4515853" cy="689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49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15524" y="965321"/>
            <a:ext cx="1985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False pelvis =yellow 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9394" y="3621506"/>
            <a:ext cx="1979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True pelvis =red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469481" y="2069432"/>
            <a:ext cx="4199020" cy="310414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3519234" y="3990838"/>
            <a:ext cx="1985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Pelvic Inlet= brim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9394" y="6488668"/>
            <a:ext cx="1985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Pelvic Outlet </a:t>
            </a:r>
            <a:endParaRPr lang="ar-SA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511839" y="4360170"/>
            <a:ext cx="0" cy="36933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516851" y="6171656"/>
            <a:ext cx="0" cy="36933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704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Pelvis 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Hipbone, Sacrum, coccyx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696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7" y="397042"/>
            <a:ext cx="9118463" cy="597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9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7499176" cy="5624382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Done By : Abeer Al-Otibi   2014</a:t>
            </a:r>
            <a:endParaRPr lang="ar-SA"/>
          </a:p>
        </p:txBody>
      </p:sp>
      <p:sp>
        <p:nvSpPr>
          <p:cNvPr id="3" name="Rectangle 2"/>
          <p:cNvSpPr/>
          <p:nvPr/>
        </p:nvSpPr>
        <p:spPr>
          <a:xfrm>
            <a:off x="2752428" y="86682"/>
            <a:ext cx="29049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dirty="0" err="1">
                <a:solidFill>
                  <a:srgbClr val="FF0000"/>
                </a:solidFill>
              </a:rPr>
              <a:t>sacroiliac</a:t>
            </a:r>
            <a:r>
              <a:rPr lang="ar-SA" sz="3600" dirty="0">
                <a:solidFill>
                  <a:srgbClr val="FF0000"/>
                </a:solidFill>
              </a:rPr>
              <a:t> </a:t>
            </a:r>
            <a:r>
              <a:rPr lang="ar-SA" sz="3600" dirty="0" err="1">
                <a:solidFill>
                  <a:srgbClr val="FF0000"/>
                </a:solidFill>
              </a:rPr>
              <a:t>joint</a:t>
            </a:r>
            <a:endParaRPr lang="ar-SA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503" y="0"/>
            <a:ext cx="51435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80891" y="4988913"/>
            <a:ext cx="22047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pubic </a:t>
            </a:r>
            <a:r>
              <a:rPr lang="en-US" sz="2400" dirty="0" err="1" smtClean="0"/>
              <a:t>symphysis</a:t>
            </a:r>
            <a:endParaRPr lang="ar-SA" sz="24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4199022" y="3344780"/>
            <a:ext cx="28346" cy="16441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517373" y="5600291"/>
            <a:ext cx="17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2ry cartilaginous</a:t>
            </a:r>
          </a:p>
        </p:txBody>
      </p:sp>
    </p:spTree>
    <p:extLst>
      <p:ext uri="{BB962C8B-B14F-4D97-AF65-F5344CB8AC3E}">
        <p14:creationId xmlns:p14="http://schemas.microsoft.com/office/powerpoint/2010/main" val="145955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9" y="128789"/>
            <a:ext cx="7538433" cy="56538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45481" y="3257213"/>
            <a:ext cx="2012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dirty="0" err="1">
                <a:solidFill>
                  <a:schemeClr val="bg1"/>
                </a:solidFill>
              </a:rPr>
              <a:t>Iliolumbar</a:t>
            </a:r>
            <a:r>
              <a:rPr lang="en-US" dirty="0">
                <a:solidFill>
                  <a:schemeClr val="bg1"/>
                </a:solidFill>
              </a:rPr>
              <a:t> ligament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7607775" y="2586369"/>
            <a:ext cx="114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Iliolumbar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ligament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2757570" y="5340371"/>
            <a:ext cx="2816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Anterior sacroiliac </a:t>
            </a:r>
            <a:r>
              <a:rPr lang="en-US" dirty="0"/>
              <a:t>ligaments</a:t>
            </a:r>
          </a:p>
        </p:txBody>
      </p:sp>
    </p:spTree>
    <p:extLst>
      <p:ext uri="{BB962C8B-B14F-4D97-AF65-F5344CB8AC3E}">
        <p14:creationId xmlns:p14="http://schemas.microsoft.com/office/powerpoint/2010/main" val="364520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63" y="839034"/>
            <a:ext cx="7804150" cy="601896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06314" y="316079"/>
            <a:ext cx="6602329" cy="3688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anterior sacroiliac </a:t>
            </a:r>
            <a:r>
              <a:rPr lang="en-US" dirty="0" smtClean="0"/>
              <a:t>ligaments</a:t>
            </a:r>
            <a:endParaRPr lang="ar-SA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585411" y="684879"/>
            <a:ext cx="673768" cy="131236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59179" y="684879"/>
            <a:ext cx="2105526" cy="12161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57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12" y="960313"/>
            <a:ext cx="6859281" cy="5144461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406314" y="316079"/>
            <a:ext cx="6602329" cy="3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mtClean="0"/>
              <a:t>anterior sacroiliac ligaments</a:t>
            </a:r>
            <a:endParaRPr lang="ar-SA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887579" y="684879"/>
            <a:ext cx="1371600" cy="162518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259179" y="684879"/>
            <a:ext cx="2105526" cy="12161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575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8010" y="88399"/>
            <a:ext cx="6205287" cy="585369"/>
          </a:xfrm>
        </p:spPr>
        <p:txBody>
          <a:bodyPr>
            <a:normAutofit fontScale="90000"/>
          </a:bodyPr>
          <a:lstStyle/>
          <a:p>
            <a:r>
              <a:rPr lang="en-US" dirty="0"/>
              <a:t>posterior sacroiliac </a:t>
            </a:r>
            <a:r>
              <a:rPr lang="en-US" dirty="0" smtClean="0"/>
              <a:t>ligaments</a:t>
            </a:r>
            <a:endParaRPr lang="ar-S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73"/>
          <a:stretch/>
        </p:blipFill>
        <p:spPr>
          <a:xfrm>
            <a:off x="1991992" y="794084"/>
            <a:ext cx="5517952" cy="5777433"/>
          </a:xfrm>
        </p:spPr>
      </p:pic>
      <p:cxnSp>
        <p:nvCxnSpPr>
          <p:cNvPr id="5" name="Straight Arrow Connector 4"/>
          <p:cNvCxnSpPr/>
          <p:nvPr/>
        </p:nvCxnSpPr>
        <p:spPr>
          <a:xfrm>
            <a:off x="2574758" y="541421"/>
            <a:ext cx="288758" cy="283945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574758" y="608732"/>
            <a:ext cx="3224463" cy="3385752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28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527" y="0"/>
            <a:ext cx="4671005" cy="62280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23128" y="5157382"/>
            <a:ext cx="4429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posterior sacroiliac ligaments</a:t>
            </a:r>
          </a:p>
        </p:txBody>
      </p:sp>
    </p:spTree>
    <p:extLst>
      <p:ext uri="{BB962C8B-B14F-4D97-AF65-F5344CB8AC3E}">
        <p14:creationId xmlns:p14="http://schemas.microsoft.com/office/powerpoint/2010/main" val="162820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90" y="177299"/>
            <a:ext cx="4904342" cy="6539124"/>
          </a:xfrm>
        </p:spPr>
      </p:pic>
      <p:sp>
        <p:nvSpPr>
          <p:cNvPr id="5" name="Rectangle 4"/>
          <p:cNvSpPr/>
          <p:nvPr/>
        </p:nvSpPr>
        <p:spPr>
          <a:xfrm>
            <a:off x="216569" y="2716582"/>
            <a:ext cx="15881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sacrospinous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ligament</a:t>
            </a:r>
            <a:endParaRPr lang="ar-SA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15204" y="2778137"/>
            <a:ext cx="16919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A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sacrotuberous</a:t>
            </a:r>
            <a:r>
              <a:rPr lang="ar-S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SA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ligament</a:t>
            </a:r>
            <a:endParaRPr lang="ar-SA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221705" y="3070525"/>
            <a:ext cx="206943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612232" y="3260558"/>
            <a:ext cx="2526631" cy="60157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72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05" y="0"/>
            <a:ext cx="5108888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7307" y="2355692"/>
            <a:ext cx="243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ar-SA" b="1" dirty="0">
                <a:solidFill>
                  <a:srgbClr val="002060"/>
                </a:solidFill>
              </a:rPr>
              <a:t>sacrotuberous ligament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7307" y="4606846"/>
            <a:ext cx="2309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ar-SA" b="1" dirty="0">
                <a:solidFill>
                  <a:srgbClr val="002060"/>
                </a:solidFill>
              </a:rPr>
              <a:t>sacrospinous ligament</a:t>
            </a:r>
          </a:p>
        </p:txBody>
      </p:sp>
    </p:spTree>
    <p:extLst>
      <p:ext uri="{BB962C8B-B14F-4D97-AF65-F5344CB8AC3E}">
        <p14:creationId xmlns:p14="http://schemas.microsoft.com/office/powerpoint/2010/main" val="270509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0" y="621958"/>
            <a:ext cx="8912555" cy="51652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8937" y="1756611"/>
            <a:ext cx="782053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AISIS</a:t>
            </a:r>
            <a:endParaRPr lang="ar-SA" dirty="0">
              <a:solidFill>
                <a:srgbClr val="00B05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329990" y="4872790"/>
            <a:ext cx="745957" cy="33688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208295" y="5041232"/>
            <a:ext cx="2261937" cy="31282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Lesser sciatic notch </a:t>
            </a:r>
            <a:endParaRPr lang="ar-SA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3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2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862" y="241684"/>
            <a:ext cx="4881324" cy="4881324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4881093" y="4156983"/>
            <a:ext cx="655449" cy="1407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379802" y="3928435"/>
            <a:ext cx="400535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Sacrotuberous</a:t>
            </a:r>
            <a:r>
              <a:rPr lang="en-US" dirty="0" smtClean="0"/>
              <a:t> ligament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623515" y="2995801"/>
            <a:ext cx="8435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467029" y="2811135"/>
            <a:ext cx="3830897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Sacrospinous</a:t>
            </a:r>
            <a:r>
              <a:rPr lang="en-US" dirty="0" smtClean="0"/>
              <a:t> ligament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8375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643214" y="4608677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Sacrotuberous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ligament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48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051" y="2966359"/>
            <a:ext cx="3133898" cy="206986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" y="0"/>
            <a:ext cx="9132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7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6" y="999773"/>
            <a:ext cx="7286099" cy="481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8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Pelvic wall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Piriformis </a:t>
            </a:r>
            <a:endParaRPr lang="en-US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 </a:t>
            </a:r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internus</a:t>
            </a:r>
            <a:endParaRPr lang="en-US" sz="1050" u="sng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0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83"/>
          <a:stretch/>
        </p:blipFill>
        <p:spPr>
          <a:xfrm>
            <a:off x="391886" y="0"/>
            <a:ext cx="5148499" cy="6858000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15393" y="2600325"/>
            <a:ext cx="7886700" cy="1325563"/>
          </a:xfrm>
        </p:spPr>
        <p:txBody>
          <a:bodyPr/>
          <a:lstStyle/>
          <a:p>
            <a:pPr algn="ctr"/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Piriformis</a:t>
            </a:r>
            <a:endParaRPr lang="ar-SA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034971" y="3263107"/>
            <a:ext cx="229325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88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5524" y="3072231"/>
            <a:ext cx="2319087" cy="1325563"/>
          </a:xfrm>
        </p:spPr>
        <p:txBody>
          <a:bodyPr>
            <a:noAutofit/>
          </a:bodyPr>
          <a:lstStyle/>
          <a:p>
            <a:pPr algn="ctr"/>
            <a:r>
              <a:rPr lang="en-US" sz="28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 internus</a:t>
            </a:r>
            <a:r>
              <a:rPr lang="en-US" sz="11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11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ar-SA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23971" cy="6456253"/>
          </a:xfr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5057655" y="3503739"/>
            <a:ext cx="1655966" cy="215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ssarain\Desktop\Grey,s pics pelvis\C9780443069529-005-f00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9"/>
          <a:stretch>
            <a:fillRect/>
          </a:stretch>
        </p:blipFill>
        <p:spPr bwMode="auto">
          <a:xfrm>
            <a:off x="2021559" y="0"/>
            <a:ext cx="5421294" cy="66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460431" y="3591895"/>
            <a:ext cx="19648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sacrospinous</a:t>
            </a:r>
            <a:r>
              <a:rPr lang="ar-S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SA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ligament</a:t>
            </a:r>
            <a:endParaRPr lang="ar-SA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60431" y="4483825"/>
            <a:ext cx="2093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A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sacrotuberous</a:t>
            </a:r>
            <a:r>
              <a:rPr lang="ar-SA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ar-SA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ligament</a:t>
            </a:r>
            <a:endParaRPr lang="ar-SA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499279" y="4739425"/>
            <a:ext cx="961152" cy="128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640946" y="3945838"/>
            <a:ext cx="13522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84559" y="64394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هالصورة ممكن تجي بال </a:t>
            </a:r>
            <a:r>
              <a:rPr lang="en-US" dirty="0" smtClean="0">
                <a:solidFill>
                  <a:srgbClr val="FF0000"/>
                </a:solidFill>
              </a:rPr>
              <a:t>OSPE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60431" y="3065172"/>
            <a:ext cx="1046594" cy="238259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782614" y="5236197"/>
            <a:ext cx="1442434" cy="30969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783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Pelvic Diaphragm\floor</a:t>
            </a:r>
            <a:endParaRPr lang="ar-S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Levator </a:t>
            </a:r>
            <a:r>
              <a:rPr lang="en-US" dirty="0" err="1"/>
              <a:t>ani</a:t>
            </a:r>
            <a:r>
              <a:rPr lang="en-US" dirty="0"/>
              <a:t>, </a:t>
            </a:r>
            <a:r>
              <a:rPr lang="en-US" dirty="0" err="1"/>
              <a:t>coccygeus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6222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05" y="321677"/>
            <a:ext cx="8217569" cy="6171057"/>
          </a:xfrm>
        </p:spPr>
      </p:pic>
    </p:spTree>
    <p:extLst>
      <p:ext uri="{BB962C8B-B14F-4D97-AF65-F5344CB8AC3E}">
        <p14:creationId xmlns:p14="http://schemas.microsoft.com/office/powerpoint/2010/main" val="48158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03" y="188821"/>
            <a:ext cx="8427018" cy="632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2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t="14913" r="16725" b="25438"/>
          <a:stretch/>
        </p:blipFill>
        <p:spPr>
          <a:xfrm rot="5400000">
            <a:off x="1263275" y="-348878"/>
            <a:ext cx="6942223" cy="682183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8363051">
            <a:off x="2309956" y="5293918"/>
            <a:ext cx="1431757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Levator </a:t>
            </a:r>
            <a:r>
              <a:rPr lang="en-US" sz="12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Ani</a:t>
            </a:r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6" name="Rectangle 5"/>
          <p:cNvSpPr/>
          <p:nvPr/>
        </p:nvSpPr>
        <p:spPr>
          <a:xfrm rot="20657144">
            <a:off x="3543150" y="5510879"/>
            <a:ext cx="2145010" cy="27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0"/>
              </a:spcAft>
            </a:pPr>
            <a:r>
              <a:rPr lang="en-US" sz="1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12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Pubococcygeus</a:t>
            </a:r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 rot="18957906">
            <a:off x="3589139" y="4856471"/>
            <a:ext cx="1555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16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Iliococcygeus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 rot="566158">
            <a:off x="2908565" y="6103700"/>
            <a:ext cx="1812889" cy="307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3.Puborectalis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7" name="Rectangle 6"/>
          <p:cNvSpPr/>
          <p:nvPr/>
        </p:nvSpPr>
        <p:spPr>
          <a:xfrm rot="20204448">
            <a:off x="2861932" y="4721631"/>
            <a:ext cx="10839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Coccygeus  </a:t>
            </a:r>
            <a:endParaRPr lang="ar-SA" sz="14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 rot="360538">
            <a:off x="4531966" y="3794304"/>
            <a:ext cx="2307135" cy="27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 internus  </a:t>
            </a:r>
            <a:endParaRPr lang="ar-SA" sz="12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20802536">
            <a:off x="2250339" y="3964500"/>
            <a:ext cx="2307135" cy="27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Piriformis </a:t>
            </a:r>
            <a:r>
              <a:rPr lang="ar-SA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هنا المفروض</a:t>
            </a:r>
            <a:r>
              <a:rPr lang="en-US" sz="1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ar-SA" sz="12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21303989">
            <a:off x="4742910" y="4236575"/>
            <a:ext cx="129309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</a:t>
            </a:r>
            <a:r>
              <a:rPr lang="en-US" sz="105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Fascia</a:t>
            </a:r>
            <a:endParaRPr lang="ar-SA" sz="1050" dirty="0"/>
          </a:p>
        </p:txBody>
      </p:sp>
      <p:sp>
        <p:nvSpPr>
          <p:cNvPr id="18" name="Left Brace 17"/>
          <p:cNvSpPr/>
          <p:nvPr/>
        </p:nvSpPr>
        <p:spPr>
          <a:xfrm rot="1829328">
            <a:off x="3024314" y="5132197"/>
            <a:ext cx="415095" cy="1193511"/>
          </a:xfrm>
          <a:prstGeom prst="leftBrace">
            <a:avLst>
              <a:gd name="adj1" fmla="val 27225"/>
              <a:gd name="adj2" fmla="val 5276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354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575" y="364505"/>
            <a:ext cx="4964957" cy="643233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9203504">
            <a:off x="1963877" y="1364467"/>
            <a:ext cx="2200281" cy="36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 fontAlgn="base"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internus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 </a:t>
            </a:r>
            <a:endParaRPr lang="ar-SA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2474" y="1364018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Fascia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7042154" y="2986757"/>
            <a:ext cx="1499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3.Puborectalis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80489" y="2201873"/>
            <a:ext cx="196079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0"/>
              </a:spcAft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Pubococcygeus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4025763" y="3580671"/>
            <a:ext cx="1665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1.Iliococcygeus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61034" y="1187811"/>
            <a:ext cx="1281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Coccygeus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73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36" y="-115910"/>
            <a:ext cx="51435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49002" y="2864525"/>
            <a:ext cx="1584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3.Puborectalis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76416" y="2092626"/>
            <a:ext cx="196079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0"/>
              </a:spcAft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Pubococcygeus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7" name="Rectangle 6"/>
          <p:cNvSpPr/>
          <p:nvPr/>
        </p:nvSpPr>
        <p:spPr>
          <a:xfrm>
            <a:off x="5100215" y="1694851"/>
            <a:ext cx="1665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1.Iliococcygeus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68477" y="724171"/>
            <a:ext cx="1281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Coccygeus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954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196.JPG"/>
          <p:cNvPicPr>
            <a:picLocks noChangeAspect="1"/>
          </p:cNvPicPr>
          <p:nvPr/>
        </p:nvPicPr>
        <p:blipFill>
          <a:blip r:embed="rId2" cstate="print"/>
          <a:srcRect l="25096" t="10482" r="10372" b="19636"/>
          <a:stretch>
            <a:fillRect/>
          </a:stretch>
        </p:blipFill>
        <p:spPr>
          <a:xfrm>
            <a:off x="5598368" y="1772816"/>
            <a:ext cx="3024336" cy="3312368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H="1">
            <a:off x="5166320" y="2564904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5094312" y="3356992"/>
            <a:ext cx="1152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5094312" y="4581128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238841" y="4437112"/>
            <a:ext cx="1818959" cy="38779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80000"/>
              </a:lnSpc>
              <a:defRPr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Puborectalis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62227" y="3212976"/>
            <a:ext cx="2167581" cy="38779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80000"/>
              </a:lnSpc>
              <a:defRPr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Pubococcygeus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74685" y="2420888"/>
            <a:ext cx="1927131" cy="38779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80000"/>
              </a:lnSpc>
              <a:defRPr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Iliococcygeus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609528" y="2204864"/>
            <a:ext cx="0" cy="2664296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09528" y="2204864"/>
            <a:ext cx="504056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609528" y="4869160"/>
            <a:ext cx="504056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321496" y="3501008"/>
            <a:ext cx="28803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21296" y="3212976"/>
            <a:ext cx="1760290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Levator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Ani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410486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7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5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9996"/>
            <a:ext cx="9144000" cy="497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1"/>
          <a:stretch/>
        </p:blipFill>
        <p:spPr>
          <a:xfrm>
            <a:off x="0" y="493295"/>
            <a:ext cx="9144000" cy="566687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9385736">
            <a:off x="2752247" y="2793848"/>
            <a:ext cx="1016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Piriformis </a:t>
            </a:r>
            <a:endParaRPr lang="ar-SA" sz="1400" dirty="0"/>
          </a:p>
        </p:txBody>
      </p:sp>
      <p:sp>
        <p:nvSpPr>
          <p:cNvPr id="4" name="Rectangle 3"/>
          <p:cNvSpPr/>
          <p:nvPr/>
        </p:nvSpPr>
        <p:spPr>
          <a:xfrm rot="2376797">
            <a:off x="5453697" y="2808211"/>
            <a:ext cx="1016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Piriformis </a:t>
            </a:r>
            <a:endParaRPr lang="ar-SA" sz="1400" dirty="0"/>
          </a:p>
        </p:txBody>
      </p:sp>
      <p:sp>
        <p:nvSpPr>
          <p:cNvPr id="5" name="Rectangle 4"/>
          <p:cNvSpPr/>
          <p:nvPr/>
        </p:nvSpPr>
        <p:spPr>
          <a:xfrm rot="3452160">
            <a:off x="2414499" y="4418909"/>
            <a:ext cx="1451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 internus</a:t>
            </a:r>
            <a:endParaRPr lang="ar-SA" sz="1200" dirty="0"/>
          </a:p>
        </p:txBody>
      </p:sp>
      <p:sp>
        <p:nvSpPr>
          <p:cNvPr id="6" name="Rectangle 5"/>
          <p:cNvSpPr/>
          <p:nvPr/>
        </p:nvSpPr>
        <p:spPr>
          <a:xfrm rot="17754734">
            <a:off x="5458489" y="4250468"/>
            <a:ext cx="1451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Obturator internus</a:t>
            </a:r>
            <a:endParaRPr lang="ar-SA" sz="1200" dirty="0"/>
          </a:p>
        </p:txBody>
      </p:sp>
      <p:sp>
        <p:nvSpPr>
          <p:cNvPr id="7" name="Rectangle 6"/>
          <p:cNvSpPr/>
          <p:nvPr/>
        </p:nvSpPr>
        <p:spPr>
          <a:xfrm rot="19802328">
            <a:off x="3226440" y="3060621"/>
            <a:ext cx="915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Coccygeus </a:t>
            </a:r>
            <a:endParaRPr lang="ar-SA" sz="1200" dirty="0"/>
          </a:p>
        </p:txBody>
      </p:sp>
      <p:sp>
        <p:nvSpPr>
          <p:cNvPr id="8" name="Rectangle 7"/>
          <p:cNvSpPr/>
          <p:nvPr/>
        </p:nvSpPr>
        <p:spPr>
          <a:xfrm rot="1742348">
            <a:off x="4964132" y="3055305"/>
            <a:ext cx="9156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Coccygeus </a:t>
            </a:r>
            <a:endParaRPr lang="ar-SA" sz="1200" dirty="0"/>
          </a:p>
        </p:txBody>
      </p:sp>
      <p:sp>
        <p:nvSpPr>
          <p:cNvPr id="9" name="Rectangle 8"/>
          <p:cNvSpPr/>
          <p:nvPr/>
        </p:nvSpPr>
        <p:spPr>
          <a:xfrm rot="1745503">
            <a:off x="4870215" y="3678078"/>
            <a:ext cx="1204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14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Iliococcygeus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18944840">
            <a:off x="3142329" y="3805117"/>
            <a:ext cx="1204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14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Iliococcygeus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4952698">
            <a:off x="4694779" y="4682799"/>
            <a:ext cx="1128835" cy="261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0"/>
              </a:spcAft>
            </a:pP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Pubococcygeus</a:t>
            </a:r>
            <a:r>
              <a:rPr lang="en-U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2" name="Rectangle 11"/>
          <p:cNvSpPr/>
          <p:nvPr/>
        </p:nvSpPr>
        <p:spPr>
          <a:xfrm rot="16897423">
            <a:off x="3425831" y="4519681"/>
            <a:ext cx="1128835" cy="261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0"/>
              </a:spcAft>
            </a:pP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Pubococcygeus</a:t>
            </a:r>
            <a:r>
              <a:rPr lang="en-US" sz="1100" b="1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3" name="Rectangle 12"/>
          <p:cNvSpPr/>
          <p:nvPr/>
        </p:nvSpPr>
        <p:spPr>
          <a:xfrm rot="5400000">
            <a:off x="4395648" y="4940850"/>
            <a:ext cx="1117614" cy="32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4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Puborectalis</a:t>
            </a:r>
            <a:r>
              <a:rPr lang="en-US" sz="1400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 rot="5400000">
            <a:off x="3673127" y="4970493"/>
            <a:ext cx="1117614" cy="32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rtl="0" fontAlgn="base">
              <a:lnSpc>
                <a:spcPct val="107000"/>
              </a:lnSpc>
              <a:spcAft>
                <a:spcPts val="800"/>
              </a:spcAft>
            </a:pPr>
            <a:r>
              <a:rPr lang="en-US" sz="14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Puborectalis</a:t>
            </a:r>
            <a:r>
              <a:rPr lang="en-US" sz="1400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9347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06" y="834992"/>
            <a:ext cx="8085221" cy="565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0" t="2281" b="45790"/>
          <a:stretch/>
        </p:blipFill>
        <p:spPr>
          <a:xfrm>
            <a:off x="2430379" y="0"/>
            <a:ext cx="4686096" cy="6629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51295" y="2261119"/>
            <a:ext cx="1603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perineal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membrane.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833938" y="2500063"/>
            <a:ext cx="926430" cy="158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833937" y="1891787"/>
            <a:ext cx="1603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bulb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316580" y="2084293"/>
            <a:ext cx="1034715" cy="1068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116475" y="158425"/>
            <a:ext cx="1603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clitoris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97153" y="519914"/>
            <a:ext cx="16036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Urethral opening  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351294" y="2908727"/>
            <a:ext cx="1603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Vaginal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oppening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92136" y="4451138"/>
            <a:ext cx="1603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Anal canal 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729" y="2762526"/>
            <a:ext cx="21809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superficial transverse </a:t>
            </a:r>
            <a:r>
              <a:rPr lang="en-US" sz="1600" b="1" dirty="0" err="1"/>
              <a:t>perineal</a:t>
            </a:r>
            <a:r>
              <a:rPr lang="en-US" sz="1600" b="1" dirty="0"/>
              <a:t> muscles</a:t>
            </a:r>
            <a:endParaRPr lang="ar-SA" sz="1600" dirty="0"/>
          </a:p>
        </p:txBody>
      </p:sp>
      <p:sp>
        <p:nvSpPr>
          <p:cNvPr id="18" name="Rectangle 17"/>
          <p:cNvSpPr/>
          <p:nvPr/>
        </p:nvSpPr>
        <p:spPr>
          <a:xfrm>
            <a:off x="105028" y="1496403"/>
            <a:ext cx="2325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/>
              <a:t>bulbospongiosus</a:t>
            </a:r>
            <a:r>
              <a:rPr lang="en-US" sz="1600" b="1" dirty="0"/>
              <a:t> </a:t>
            </a:r>
            <a:r>
              <a:rPr lang="en-US" sz="1600" b="1" dirty="0" smtClean="0"/>
              <a:t>muscle</a:t>
            </a:r>
            <a:endParaRPr lang="ar-SA" sz="1600" dirty="0"/>
          </a:p>
        </p:txBody>
      </p:sp>
      <p:sp>
        <p:nvSpPr>
          <p:cNvPr id="19" name="Rectangle 18"/>
          <p:cNvSpPr/>
          <p:nvPr/>
        </p:nvSpPr>
        <p:spPr>
          <a:xfrm>
            <a:off x="7449938" y="3787306"/>
            <a:ext cx="1505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Perineal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Body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986" y="2032649"/>
            <a:ext cx="2274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err="1" smtClean="0"/>
              <a:t>ischiocavernosus</a:t>
            </a:r>
            <a:r>
              <a:rPr lang="en-US" sz="1600" b="1" dirty="0"/>
              <a:t> muscle</a:t>
            </a:r>
            <a:endParaRPr lang="ar-SA" sz="1600" b="1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5715001" y="385175"/>
            <a:ext cx="1920771" cy="409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606716" y="736033"/>
            <a:ext cx="1912612" cy="8468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5606716" y="2761342"/>
            <a:ext cx="2311595" cy="4992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5281863" y="4760313"/>
            <a:ext cx="2353910" cy="60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9" idx="1"/>
          </p:cNvCxnSpPr>
          <p:nvPr/>
        </p:nvCxnSpPr>
        <p:spPr>
          <a:xfrm flipH="1" flipV="1">
            <a:off x="5281863" y="3760874"/>
            <a:ext cx="2168075" cy="211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312969" y="1740262"/>
            <a:ext cx="2460458" cy="94695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3" idx="3"/>
          </p:cNvCxnSpPr>
          <p:nvPr/>
        </p:nvCxnSpPr>
        <p:spPr>
          <a:xfrm flipV="1">
            <a:off x="2312969" y="2032650"/>
            <a:ext cx="1561199" cy="169276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7" idx="3"/>
          </p:cNvCxnSpPr>
          <p:nvPr/>
        </p:nvCxnSpPr>
        <p:spPr>
          <a:xfrm flipV="1">
            <a:off x="2249701" y="2907450"/>
            <a:ext cx="1383836" cy="147464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689306" y="141832"/>
            <a:ext cx="3686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dirty="0" err="1">
                <a:solidFill>
                  <a:srgbClr val="002060"/>
                </a:solidFill>
              </a:rPr>
              <a:t>urogenital</a:t>
            </a:r>
            <a:r>
              <a:rPr lang="ar-SA" sz="2400" dirty="0">
                <a:solidFill>
                  <a:srgbClr val="002060"/>
                </a:solidFill>
              </a:rPr>
              <a:t> </a:t>
            </a:r>
            <a:r>
              <a:rPr lang="ar-SA" sz="2400" dirty="0" err="1">
                <a:solidFill>
                  <a:srgbClr val="002060"/>
                </a:solidFill>
              </a:rPr>
              <a:t>diaphragm</a:t>
            </a:r>
            <a:endParaRPr lang="ar-SA" sz="24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999" y="4216022"/>
            <a:ext cx="1424493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Levator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Ani </a:t>
            </a:r>
          </a:p>
        </p:txBody>
      </p:sp>
      <p:sp>
        <p:nvSpPr>
          <p:cNvPr id="10" name="Left Bracket 9"/>
          <p:cNvSpPr/>
          <p:nvPr/>
        </p:nvSpPr>
        <p:spPr>
          <a:xfrm>
            <a:off x="3543198" y="3347301"/>
            <a:ext cx="45719" cy="2113341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628543" y="4400399"/>
            <a:ext cx="1914655" cy="507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79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31" y="0"/>
            <a:ext cx="83951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2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70" y="230277"/>
            <a:ext cx="7858394" cy="589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4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Male reproductive organs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www.youtube.com/watch?v=CHubw4F1OTQ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www.youtube.com/watch?v=l_hWcyXBYSw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videos explain </a:t>
            </a:r>
            <a:r>
              <a:rPr lang="en-US" dirty="0"/>
              <a:t>on model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86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72" y="0"/>
            <a:ext cx="5469255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69657" y="44556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 all of the 3 arrows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:Prostate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gland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4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19993" y="4057134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Epididymis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1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2" b="29265"/>
          <a:stretch/>
        </p:blipFill>
        <p:spPr>
          <a:xfrm>
            <a:off x="1239002" y="1022684"/>
            <a:ext cx="6364956" cy="459606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83629" y="3210155"/>
            <a:ext cx="16036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200" b="1" dirty="0" smtClean="0">
                <a:solidFill>
                  <a:schemeClr val="bg1"/>
                </a:solidFill>
              </a:rPr>
              <a:t>Prostatic urethra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88945" y="3463090"/>
            <a:ext cx="18171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err="1">
                <a:solidFill>
                  <a:schemeClr val="bg1"/>
                </a:solidFill>
              </a:rPr>
              <a:t>membranous</a:t>
            </a:r>
            <a:r>
              <a:rPr lang="ar-SA" sz="1200" b="1" dirty="0">
                <a:solidFill>
                  <a:schemeClr val="bg1"/>
                </a:solidFill>
              </a:rPr>
              <a:t> </a:t>
            </a:r>
            <a:r>
              <a:rPr lang="ar-SA" sz="1200" b="1" dirty="0" err="1">
                <a:solidFill>
                  <a:schemeClr val="bg1"/>
                </a:solidFill>
              </a:rPr>
              <a:t>urethra</a:t>
            </a:r>
            <a:endParaRPr lang="ar-SA" sz="12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41601" y="4307557"/>
            <a:ext cx="16036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penile urethra</a:t>
            </a:r>
          </a:p>
        </p:txBody>
      </p:sp>
      <p:sp>
        <p:nvSpPr>
          <p:cNvPr id="7" name="Rectangle 6"/>
          <p:cNvSpPr/>
          <p:nvPr/>
        </p:nvSpPr>
        <p:spPr>
          <a:xfrm>
            <a:off x="4217984" y="2912153"/>
            <a:ext cx="12282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 err="1">
                <a:solidFill>
                  <a:schemeClr val="bg1"/>
                </a:solidFill>
              </a:rPr>
              <a:t>ejaculatory</a:t>
            </a:r>
            <a:r>
              <a:rPr lang="ar-SA" sz="1200" b="1" dirty="0">
                <a:solidFill>
                  <a:schemeClr val="bg1"/>
                </a:solidFill>
              </a:rPr>
              <a:t> </a:t>
            </a:r>
            <a:r>
              <a:rPr lang="ar-SA" sz="1200" b="1" dirty="0" err="1">
                <a:solidFill>
                  <a:schemeClr val="bg1"/>
                </a:solidFill>
              </a:rPr>
              <a:t>duct</a:t>
            </a:r>
            <a:endParaRPr lang="ar-SA" sz="1200" b="1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835501" y="3050652"/>
            <a:ext cx="453088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835501" y="3348654"/>
            <a:ext cx="298264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728785" y="3625653"/>
            <a:ext cx="404980" cy="13850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015290" y="4200654"/>
            <a:ext cx="380999" cy="209306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904289" y="4113463"/>
            <a:ext cx="292100" cy="29649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4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0" t="3056" r="37609" b="3333"/>
          <a:stretch/>
        </p:blipFill>
        <p:spPr>
          <a:xfrm rot="5400000">
            <a:off x="1590675" y="-333375"/>
            <a:ext cx="5810250" cy="769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1811" y="24825"/>
            <a:ext cx="3781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err="1"/>
              <a:t>membranous</a:t>
            </a:r>
            <a:r>
              <a:rPr lang="ar-SA" sz="3200" dirty="0"/>
              <a:t> </a:t>
            </a:r>
            <a:r>
              <a:rPr lang="ar-SA" sz="3200" dirty="0" err="1"/>
              <a:t>urethra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331532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42" y="180460"/>
            <a:ext cx="4728420" cy="6304561"/>
          </a:xfrm>
        </p:spPr>
      </p:pic>
      <p:sp>
        <p:nvSpPr>
          <p:cNvPr id="4" name="Rectangle 3"/>
          <p:cNvSpPr/>
          <p:nvPr/>
        </p:nvSpPr>
        <p:spPr>
          <a:xfrm>
            <a:off x="5613657" y="565472"/>
            <a:ext cx="27903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n-US" sz="3200" b="1" dirty="0"/>
              <a:t>Spermatic Cord</a:t>
            </a:r>
          </a:p>
        </p:txBody>
      </p:sp>
      <p:sp>
        <p:nvSpPr>
          <p:cNvPr id="7" name="Rectangle 6"/>
          <p:cNvSpPr/>
          <p:nvPr/>
        </p:nvSpPr>
        <p:spPr>
          <a:xfrm>
            <a:off x="5257800" y="273257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dirty="0" smtClean="0"/>
              <a:t>Testicular artery</a:t>
            </a: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r>
              <a:rPr lang="en-US" dirty="0" smtClean="0"/>
              <a:t>Testicular </a:t>
            </a:r>
            <a:r>
              <a:rPr lang="en-US" dirty="0"/>
              <a:t>veins (</a:t>
            </a:r>
            <a:r>
              <a:rPr lang="en-US" dirty="0" err="1"/>
              <a:t>pampiniform</a:t>
            </a:r>
            <a:r>
              <a:rPr lang="en-US" dirty="0"/>
              <a:t> plexus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>
                <a:solidFill>
                  <a:srgbClr val="0070C0"/>
                </a:solidFill>
              </a:rPr>
              <a:t>Will join together to form </a:t>
            </a:r>
          </a:p>
          <a:p>
            <a:pPr algn="ctr" rtl="0"/>
            <a:r>
              <a:rPr lang="en-US" dirty="0" smtClean="0">
                <a:solidFill>
                  <a:srgbClr val="0070C0"/>
                </a:solidFill>
              </a:rPr>
              <a:t>*</a:t>
            </a:r>
            <a:r>
              <a:rPr lang="en-US" dirty="0">
                <a:solidFill>
                  <a:srgbClr val="0070C0"/>
                </a:solidFill>
              </a:rPr>
              <a:t>Testicular </a:t>
            </a:r>
            <a:r>
              <a:rPr lang="en-US" dirty="0" smtClean="0">
                <a:solidFill>
                  <a:srgbClr val="0070C0"/>
                </a:solidFill>
              </a:rPr>
              <a:t>vein*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3043989" y="2732575"/>
            <a:ext cx="2442411" cy="31141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236495" y="3429000"/>
            <a:ext cx="2129589" cy="2887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140242" y="3717758"/>
            <a:ext cx="2225842" cy="393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3140242" y="3717758"/>
            <a:ext cx="2117558" cy="467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5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288" r="807"/>
          <a:stretch/>
        </p:blipFill>
        <p:spPr>
          <a:xfrm>
            <a:off x="168442" y="156409"/>
            <a:ext cx="5393777" cy="6497053"/>
          </a:xfrm>
        </p:spPr>
      </p:pic>
      <p:cxnSp>
        <p:nvCxnSpPr>
          <p:cNvPr id="8" name="Straight Arrow Connector 7"/>
          <p:cNvCxnSpPr/>
          <p:nvPr/>
        </p:nvCxnSpPr>
        <p:spPr>
          <a:xfrm>
            <a:off x="1792705" y="4884821"/>
            <a:ext cx="397042" cy="2406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089484" y="2660386"/>
            <a:ext cx="437148" cy="58751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486150" y="2432386"/>
            <a:ext cx="774842" cy="161484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3729789" y="1816768"/>
            <a:ext cx="132348" cy="276727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2971800" y="2454442"/>
            <a:ext cx="0" cy="20594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3573379" y="2322095"/>
            <a:ext cx="222584" cy="3609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642310" y="4684766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8957" y="2432385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9032" y="2536359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08995" y="1893440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3166" y="2114490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225800" y="2411628"/>
            <a:ext cx="0" cy="205944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89822" y="2557414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3047997" y="2350171"/>
            <a:ext cx="1212995" cy="267401"/>
          </a:xfrm>
          <a:prstGeom prst="straightConnector1">
            <a:avLst/>
          </a:prstGeom>
          <a:ln w="63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71556" y="2376911"/>
            <a:ext cx="30079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ar-SA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99456" y="2114490"/>
            <a:ext cx="337748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1-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pampiniform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plexus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2-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Rt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Testicular </a:t>
            </a:r>
            <a:r>
              <a:rPr lang="en-US" dirty="0" smtClean="0">
                <a:solidFill>
                  <a:srgbClr val="0070C0"/>
                </a:solidFill>
              </a:rPr>
              <a:t>vein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drain into  </a:t>
            </a: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3- </a:t>
            </a:r>
            <a:r>
              <a:rPr lang="en-US" b="1" dirty="0" smtClean="0">
                <a:solidFill>
                  <a:srgbClr val="0070C0"/>
                </a:solidFill>
              </a:rPr>
              <a:t>IVC</a:t>
            </a: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4- Lt </a:t>
            </a:r>
            <a:r>
              <a:rPr lang="en-US" dirty="0">
                <a:solidFill>
                  <a:srgbClr val="0070C0"/>
                </a:solidFill>
              </a:rPr>
              <a:t>Testicular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vein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drain into</a:t>
            </a: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5- </a:t>
            </a:r>
            <a:r>
              <a:rPr lang="en-US" b="1" dirty="0" smtClean="0">
                <a:solidFill>
                  <a:srgbClr val="0070C0"/>
                </a:solidFill>
              </a:rPr>
              <a:t>renal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vein </a:t>
            </a:r>
          </a:p>
          <a:p>
            <a:pPr algn="l" rtl="0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6-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Rt,Lt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Testicular artery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 branch from 7- </a:t>
            </a:r>
            <a:r>
              <a:rPr lang="en-US" b="1" dirty="0" smtClean="0">
                <a:solidFill>
                  <a:srgbClr val="FF0000"/>
                </a:solidFill>
              </a:rPr>
              <a:t>Aorta</a:t>
            </a:r>
          </a:p>
          <a:p>
            <a:pPr algn="l" rtl="0"/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rtl="0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rtl="0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rtl="0"/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95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14562" r="8129" b="13158"/>
          <a:stretch/>
        </p:blipFill>
        <p:spPr>
          <a:xfrm>
            <a:off x="1287379" y="47147"/>
            <a:ext cx="6100010" cy="681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18368" r="-4097" b="-1"/>
          <a:stretch/>
        </p:blipFill>
        <p:spPr>
          <a:xfrm>
            <a:off x="1672387" y="108285"/>
            <a:ext cx="5558592" cy="6583680"/>
          </a:xfrm>
        </p:spPr>
      </p:pic>
      <p:sp>
        <p:nvSpPr>
          <p:cNvPr id="3" name="Rectangle 2"/>
          <p:cNvSpPr/>
          <p:nvPr/>
        </p:nvSpPr>
        <p:spPr>
          <a:xfrm>
            <a:off x="3962607" y="5301734"/>
            <a:ext cx="978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Scrotum</a:t>
            </a:r>
            <a:endParaRPr lang="ar-SA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848726" y="5305926"/>
            <a:ext cx="228600" cy="216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831556" y="5548313"/>
            <a:ext cx="278607" cy="88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7988860">
            <a:off x="5157319" y="5301735"/>
            <a:ext cx="711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Testis</a:t>
            </a:r>
            <a:endParaRPr lang="ar-SA" dirty="0"/>
          </a:p>
        </p:txBody>
      </p:sp>
      <p:sp>
        <p:nvSpPr>
          <p:cNvPr id="10" name="Rectangle 9"/>
          <p:cNvSpPr/>
          <p:nvPr/>
        </p:nvSpPr>
        <p:spPr>
          <a:xfrm>
            <a:off x="3698623" y="4897755"/>
            <a:ext cx="1215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Epididymis</a:t>
            </a:r>
            <a:endParaRPr lang="ar-SA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848726" y="5082421"/>
            <a:ext cx="6642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148440" y="4581297"/>
            <a:ext cx="195104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lnSpc>
                <a:spcPct val="90000"/>
              </a:lnSpc>
              <a:defRPr/>
            </a:pPr>
            <a:r>
              <a:rPr lang="en-US" b="1" i="1" dirty="0"/>
              <a:t>Vas Deferens.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970859" y="4752113"/>
            <a:ext cx="5420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085589" y="4498815"/>
            <a:ext cx="2141420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lnSpc>
                <a:spcPct val="90000"/>
              </a:lnSpc>
              <a:defRPr/>
            </a:pPr>
            <a:r>
              <a:rPr lang="en-US" b="1" i="1" dirty="0"/>
              <a:t>Spermatic cord.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7431" y="4038328"/>
            <a:ext cx="2198230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lnSpc>
                <a:spcPct val="90000"/>
              </a:lnSpc>
              <a:defRPr/>
            </a:pPr>
            <a:r>
              <a:rPr lang="en-US" b="1" i="1" dirty="0"/>
              <a:t>Testicular artery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25113" y="3618808"/>
            <a:ext cx="2087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pampiniform</a:t>
            </a:r>
            <a:r>
              <a:rPr lang="en-US" b="1" i="1" dirty="0"/>
              <a:t> plexus</a:t>
            </a:r>
            <a:endParaRPr lang="ar-SA" b="1" i="1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288756" y="4154405"/>
            <a:ext cx="423863" cy="74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405661" y="3702844"/>
            <a:ext cx="354583" cy="1420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405660" y="3330691"/>
            <a:ext cx="354584" cy="524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eft Brace 18"/>
          <p:cNvSpPr/>
          <p:nvPr/>
        </p:nvSpPr>
        <p:spPr>
          <a:xfrm>
            <a:off x="3207430" y="3702844"/>
            <a:ext cx="217683" cy="19335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9939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21" y="93866"/>
            <a:ext cx="2967258" cy="3956344"/>
          </a:xfrm>
        </p:spPr>
      </p:pic>
      <p:sp>
        <p:nvSpPr>
          <p:cNvPr id="4" name="Rectangle 3"/>
          <p:cNvSpPr/>
          <p:nvPr/>
        </p:nvSpPr>
        <p:spPr>
          <a:xfrm>
            <a:off x="315186" y="4050210"/>
            <a:ext cx="2138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>
              <a:defRPr/>
            </a:pPr>
            <a:r>
              <a:rPr lang="en-US" sz="2400" b="1" dirty="0"/>
              <a:t>Spermatic Cord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632551" y="1684421"/>
            <a:ext cx="1026428" cy="11749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621801" y="2674658"/>
            <a:ext cx="1376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Vas deferens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632550" y="2859323"/>
            <a:ext cx="102642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276940" y="3378827"/>
            <a:ext cx="711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Testis</a:t>
            </a:r>
            <a:endParaRPr lang="ar-SA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7" r="8129" b="19299"/>
          <a:stretch/>
        </p:blipFill>
        <p:spPr>
          <a:xfrm>
            <a:off x="4035718" y="265758"/>
            <a:ext cx="3666234" cy="3612559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stCxn id="2" idx="3"/>
          </p:cNvCxnSpPr>
          <p:nvPr/>
        </p:nvCxnSpPr>
        <p:spPr>
          <a:xfrm flipV="1">
            <a:off x="3997882" y="1995148"/>
            <a:ext cx="1133977" cy="8641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5" r="12170" b="30176"/>
          <a:stretch/>
        </p:blipFill>
        <p:spPr>
          <a:xfrm>
            <a:off x="4752474" y="3878317"/>
            <a:ext cx="2484367" cy="2903941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3618426" y="3042457"/>
            <a:ext cx="1970633" cy="213914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832935" y="2971800"/>
            <a:ext cx="2380540" cy="2851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6083172" y="5935426"/>
            <a:ext cx="1292988" cy="261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930231" y="5781537"/>
            <a:ext cx="18526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defRPr/>
            </a:pPr>
            <a:r>
              <a:rPr lang="en-US" sz="1400" b="1" i="1" dirty="0"/>
              <a:t>ejaculatory duct</a:t>
            </a:r>
          </a:p>
        </p:txBody>
      </p:sp>
    </p:spTree>
    <p:extLst>
      <p:ext uri="{BB962C8B-B14F-4D97-AF65-F5344CB8AC3E}">
        <p14:creationId xmlns:p14="http://schemas.microsoft.com/office/powerpoint/2010/main" val="236249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89372" y="5581134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</a:rPr>
              <a:t>Ischial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 tuberosity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43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2" t="3824" r="3641"/>
          <a:stretch/>
        </p:blipFill>
        <p:spPr>
          <a:xfrm rot="5400000">
            <a:off x="4169963" y="704872"/>
            <a:ext cx="5594687" cy="4184943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2281" r="22865" b="15438"/>
          <a:stretch/>
        </p:blipFill>
        <p:spPr>
          <a:xfrm>
            <a:off x="0" y="0"/>
            <a:ext cx="3148079" cy="28449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12081" y="3631162"/>
            <a:ext cx="2110450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lnSpc>
                <a:spcPct val="90000"/>
              </a:lnSpc>
              <a:defRPr/>
            </a:pPr>
            <a:r>
              <a:rPr lang="en-US" b="1" i="1" dirty="0"/>
              <a:t>Prostate gland.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5240551" y="1816645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Seminal vesicles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7333022" y="1885480"/>
            <a:ext cx="15536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/>
              <a:t>Seminal vesicles</a:t>
            </a:r>
            <a:endParaRPr lang="ar-SA" sz="1600" dirty="0"/>
          </a:p>
        </p:txBody>
      </p:sp>
      <p:sp>
        <p:nvSpPr>
          <p:cNvPr id="8" name="Rectangle 7"/>
          <p:cNvSpPr/>
          <p:nvPr/>
        </p:nvSpPr>
        <p:spPr>
          <a:xfrm>
            <a:off x="723550" y="843241"/>
            <a:ext cx="170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/>
              <a:t>Urinary bladder</a:t>
            </a:r>
            <a:endParaRPr lang="en-US" b="1" i="1" dirty="0"/>
          </a:p>
        </p:txBody>
      </p:sp>
      <p:sp>
        <p:nvSpPr>
          <p:cNvPr id="9" name="Rectangle 8"/>
          <p:cNvSpPr/>
          <p:nvPr/>
        </p:nvSpPr>
        <p:spPr>
          <a:xfrm>
            <a:off x="5912081" y="148260"/>
            <a:ext cx="22076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dirty="0" err="1">
                <a:solidFill>
                  <a:schemeClr val="bg1"/>
                </a:solidFill>
              </a:rPr>
              <a:t>ampulla</a:t>
            </a:r>
            <a:r>
              <a:rPr lang="ar-SA" sz="1400" dirty="0">
                <a:solidFill>
                  <a:schemeClr val="bg1"/>
                </a:solidFill>
              </a:rPr>
              <a:t> </a:t>
            </a:r>
            <a:r>
              <a:rPr lang="ar-SA" sz="1400" dirty="0" err="1">
                <a:solidFill>
                  <a:schemeClr val="bg1"/>
                </a:solidFill>
              </a:rPr>
              <a:t>of</a:t>
            </a:r>
            <a:r>
              <a:rPr lang="ar-SA" sz="1400" dirty="0">
                <a:solidFill>
                  <a:schemeClr val="bg1"/>
                </a:solidFill>
              </a:rPr>
              <a:t> </a:t>
            </a:r>
            <a:r>
              <a:rPr lang="ar-SA" sz="1400" dirty="0" err="1" smtClean="0">
                <a:solidFill>
                  <a:schemeClr val="bg1"/>
                </a:solidFill>
              </a:rPr>
              <a:t>ductus</a:t>
            </a:r>
            <a:r>
              <a:rPr lang="ar-SA" sz="1400" dirty="0" smtClean="0">
                <a:solidFill>
                  <a:schemeClr val="bg1"/>
                </a:solidFill>
              </a:rPr>
              <a:t> </a:t>
            </a:r>
            <a:r>
              <a:rPr lang="ar-SA" sz="1400" dirty="0" err="1">
                <a:solidFill>
                  <a:schemeClr val="bg1"/>
                </a:solidFill>
              </a:rPr>
              <a:t>deferens</a:t>
            </a:r>
            <a:endParaRPr lang="ar-SA" sz="1400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557212" y="456037"/>
            <a:ext cx="144377" cy="484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701589" y="365126"/>
            <a:ext cx="878306" cy="662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157102" y="2291593"/>
            <a:ext cx="990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Superior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23183" y="5094398"/>
            <a:ext cx="888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inferior</a:t>
            </a:r>
            <a:endParaRPr lang="ar-SA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43" y="3061833"/>
            <a:ext cx="3743038" cy="313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4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9" t="1973" r="6323"/>
          <a:stretch/>
        </p:blipFill>
        <p:spPr>
          <a:xfrm rot="5400000">
            <a:off x="1866498" y="194935"/>
            <a:ext cx="5610688" cy="54695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21353" y="2929693"/>
            <a:ext cx="1700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Urinary bladder</a:t>
            </a:r>
          </a:p>
        </p:txBody>
      </p:sp>
      <p:sp>
        <p:nvSpPr>
          <p:cNvPr id="6" name="Rectangle 5"/>
          <p:cNvSpPr/>
          <p:nvPr/>
        </p:nvSpPr>
        <p:spPr>
          <a:xfrm>
            <a:off x="1937083" y="4718900"/>
            <a:ext cx="14731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1400" b="1" dirty="0">
                <a:solidFill>
                  <a:schemeClr val="bg1"/>
                </a:solidFill>
              </a:rPr>
              <a:t>Prostatic urethra 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245476" y="4872788"/>
            <a:ext cx="1287887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81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2" b="29265"/>
          <a:stretch/>
        </p:blipFill>
        <p:spPr>
          <a:xfrm>
            <a:off x="1239002" y="1022684"/>
            <a:ext cx="6364956" cy="459606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83629" y="3210155"/>
            <a:ext cx="16036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200" b="1" dirty="0" smtClean="0">
                <a:solidFill>
                  <a:schemeClr val="bg1"/>
                </a:solidFill>
              </a:rPr>
              <a:t>Prostatic urethra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88945" y="3463090"/>
            <a:ext cx="18171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200" b="1" dirty="0" err="1">
                <a:solidFill>
                  <a:schemeClr val="bg1"/>
                </a:solidFill>
              </a:rPr>
              <a:t>membranous</a:t>
            </a:r>
            <a:r>
              <a:rPr lang="ar-SA" sz="1200" b="1" dirty="0">
                <a:solidFill>
                  <a:schemeClr val="bg1"/>
                </a:solidFill>
              </a:rPr>
              <a:t> </a:t>
            </a:r>
            <a:r>
              <a:rPr lang="ar-SA" sz="1200" b="1" dirty="0" err="1">
                <a:solidFill>
                  <a:schemeClr val="bg1"/>
                </a:solidFill>
              </a:rPr>
              <a:t>urethra</a:t>
            </a:r>
            <a:endParaRPr lang="ar-SA" sz="12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41601" y="4307557"/>
            <a:ext cx="16036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penile urethra</a:t>
            </a:r>
          </a:p>
        </p:txBody>
      </p:sp>
      <p:sp>
        <p:nvSpPr>
          <p:cNvPr id="7" name="Rectangle 6"/>
          <p:cNvSpPr/>
          <p:nvPr/>
        </p:nvSpPr>
        <p:spPr>
          <a:xfrm>
            <a:off x="4217984" y="2912153"/>
            <a:ext cx="12282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200" b="1" dirty="0" err="1">
                <a:solidFill>
                  <a:schemeClr val="bg1"/>
                </a:solidFill>
              </a:rPr>
              <a:t>ejaculatory</a:t>
            </a:r>
            <a:r>
              <a:rPr lang="ar-SA" sz="1200" b="1" dirty="0">
                <a:solidFill>
                  <a:schemeClr val="bg1"/>
                </a:solidFill>
              </a:rPr>
              <a:t> </a:t>
            </a:r>
            <a:r>
              <a:rPr lang="ar-SA" sz="1200" b="1" dirty="0" err="1">
                <a:solidFill>
                  <a:schemeClr val="bg1"/>
                </a:solidFill>
              </a:rPr>
              <a:t>duct</a:t>
            </a:r>
            <a:endParaRPr lang="ar-SA" sz="1200" b="1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835501" y="3050652"/>
            <a:ext cx="453088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835501" y="3348654"/>
            <a:ext cx="298264" cy="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728785" y="3625653"/>
            <a:ext cx="404980" cy="138500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015290" y="4200654"/>
            <a:ext cx="380999" cy="209306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904289" y="4113463"/>
            <a:ext cx="292100" cy="29649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396289" y="2197542"/>
            <a:ext cx="12003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1" dirty="0"/>
              <a:t>Urinary bladder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73281" y="3202851"/>
            <a:ext cx="1224887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l" rtl="0">
              <a:lnSpc>
                <a:spcPct val="90000"/>
              </a:lnSpc>
              <a:defRPr/>
            </a:pPr>
            <a:r>
              <a:rPr lang="en-US" sz="1200" b="1" i="1" dirty="0" smtClean="0">
                <a:solidFill>
                  <a:schemeClr val="bg1"/>
                </a:solidFill>
              </a:rPr>
              <a:t>Prostate.</a:t>
            </a:r>
            <a:endParaRPr lang="en-US" sz="1200" b="1" i="1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157538" y="3298031"/>
            <a:ext cx="140630" cy="34087"/>
          </a:xfrm>
          <a:prstGeom prst="straightConnector1">
            <a:avLst/>
          </a:prstGeom>
          <a:ln w="190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779677" y="4107834"/>
            <a:ext cx="6665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1" dirty="0" smtClean="0">
                <a:solidFill>
                  <a:schemeClr val="bg1"/>
                </a:solidFill>
              </a:rPr>
              <a:t>Rectum</a:t>
            </a:r>
            <a:endParaRPr lang="ar-SA" sz="1200" dirty="0"/>
          </a:p>
        </p:txBody>
      </p:sp>
      <p:sp>
        <p:nvSpPr>
          <p:cNvPr id="8" name="Rectangle 7"/>
          <p:cNvSpPr/>
          <p:nvPr/>
        </p:nvSpPr>
        <p:spPr>
          <a:xfrm>
            <a:off x="2193069" y="4779899"/>
            <a:ext cx="711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Testis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45933" y="4189157"/>
            <a:ext cx="687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Penis</a:t>
            </a:r>
            <a:endParaRPr lang="ar-SA" dirty="0"/>
          </a:p>
        </p:txBody>
      </p:sp>
      <p:sp>
        <p:nvSpPr>
          <p:cNvPr id="17" name="Rectangle 16"/>
          <p:cNvSpPr/>
          <p:nvPr/>
        </p:nvSpPr>
        <p:spPr>
          <a:xfrm>
            <a:off x="3050339" y="689329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err="1">
                <a:solidFill>
                  <a:srgbClr val="FF0000"/>
                </a:solidFill>
              </a:rPr>
              <a:t>recto-vesical</a:t>
            </a:r>
            <a:r>
              <a:rPr lang="ar-SA" b="1" dirty="0">
                <a:solidFill>
                  <a:srgbClr val="FF0000"/>
                </a:solidFill>
              </a:rPr>
              <a:t> </a:t>
            </a:r>
            <a:r>
              <a:rPr lang="ar-SA" b="1" dirty="0" err="1">
                <a:solidFill>
                  <a:srgbClr val="FF0000"/>
                </a:solidFill>
              </a:rPr>
              <a:t>pouch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062045" y="975094"/>
            <a:ext cx="0" cy="93792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52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x-none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x-none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EDF04B77-023F-445A-988B-AF8DC9923D5B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1026" name="Picture 2" descr="C:\Users\User\Dropbox\anat\Photo ٢١‏-٥‏-٢٠١٣ ٩ ٣٥ ٤٠ 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pic>
        <p:nvPicPr>
          <p:cNvPr id="1027" name="Picture 3" descr="C:\Users\User\Dropbox\anat\Photo ٢١‏-٥‏-٢٠١٣ ٩ ٣٢ ٤٩ 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pic>
        <p:nvPicPr>
          <p:cNvPr id="1028" name="Picture 4" descr="C:\Users\User\Dropbox\anat\Photo ٢١‏-٥‏-٢٠١٣ ٩ ٣٣ ٠٨ 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flipV="1">
            <a:off x="2895600" y="5791200"/>
            <a:ext cx="5334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286000" y="5257800"/>
            <a:ext cx="838200" cy="228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334000" y="3352800"/>
            <a:ext cx="2438400" cy="1066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</p:cNvCxnSpPr>
          <p:nvPr/>
        </p:nvCxnSpPr>
        <p:spPr>
          <a:xfrm flipH="1" flipV="1">
            <a:off x="3581400" y="5791200"/>
            <a:ext cx="609600" cy="6827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5105400" y="3657600"/>
            <a:ext cx="685800" cy="838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514600" y="3276600"/>
            <a:ext cx="1676400" cy="685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572000" y="4038600"/>
            <a:ext cx="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38200" y="4648200"/>
            <a:ext cx="12954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Testis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419600" y="6019800"/>
            <a:ext cx="12192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Scrotum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733800" y="4876800"/>
            <a:ext cx="16002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Ejaculatory Duct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638800" y="4648200"/>
            <a:ext cx="15240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Vas Deference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924800" y="4343400"/>
            <a:ext cx="1371600" cy="819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Seminal Vesicle from behind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19200" y="2819400"/>
            <a:ext cx="12192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Prostate Gland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219200" y="6019800"/>
            <a:ext cx="16764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Epidermis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24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11" y="114202"/>
            <a:ext cx="5941669" cy="6743797"/>
          </a:xfrm>
        </p:spPr>
      </p:pic>
    </p:spTree>
    <p:extLst>
      <p:ext uri="{BB962C8B-B14F-4D97-AF65-F5344CB8AC3E}">
        <p14:creationId xmlns:p14="http://schemas.microsoft.com/office/powerpoint/2010/main" val="363636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" t="12901" r="7279" b="26736"/>
          <a:stretch/>
        </p:blipFill>
        <p:spPr>
          <a:xfrm>
            <a:off x="1455820" y="0"/>
            <a:ext cx="6629399" cy="6521116"/>
          </a:xfrm>
        </p:spPr>
      </p:pic>
    </p:spTree>
    <p:extLst>
      <p:ext uri="{BB962C8B-B14F-4D97-AF65-F5344CB8AC3E}">
        <p14:creationId xmlns:p14="http://schemas.microsoft.com/office/powerpoint/2010/main" val="273071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2" b="29265"/>
          <a:stretch/>
        </p:blipFill>
        <p:spPr>
          <a:xfrm>
            <a:off x="554540" y="660400"/>
            <a:ext cx="7989218" cy="57689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69736" y="145534"/>
            <a:ext cx="2032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err="1">
                <a:solidFill>
                  <a:srgbClr val="FF0000"/>
                </a:solidFill>
              </a:rPr>
              <a:t>recto-vesical</a:t>
            </a:r>
            <a:r>
              <a:rPr lang="ar-SA" b="1" dirty="0">
                <a:solidFill>
                  <a:srgbClr val="FF0000"/>
                </a:solidFill>
              </a:rPr>
              <a:t> </a:t>
            </a:r>
            <a:r>
              <a:rPr lang="ar-SA" b="1" dirty="0" err="1">
                <a:solidFill>
                  <a:srgbClr val="FF0000"/>
                </a:solidFill>
              </a:rPr>
              <a:t>pouch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886200" y="514866"/>
            <a:ext cx="217855" cy="133630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2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12034" y="5294134"/>
            <a:ext cx="1505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Perineal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Body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" name="Straight Arrow Connector 4"/>
          <p:cNvCxnSpPr>
            <a:stCxn id="4" idx="0"/>
          </p:cNvCxnSpPr>
          <p:nvPr/>
        </p:nvCxnSpPr>
        <p:spPr>
          <a:xfrm flipV="1">
            <a:off x="4364548" y="4572000"/>
            <a:ext cx="207452" cy="7221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9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r="269" b="7177"/>
          <a:stretch/>
        </p:blipFill>
        <p:spPr>
          <a:xfrm>
            <a:off x="1487024" y="-88900"/>
            <a:ext cx="68889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2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" t="16296" r="1605" b="22408"/>
          <a:stretch/>
        </p:blipFill>
        <p:spPr>
          <a:xfrm>
            <a:off x="575298" y="419100"/>
            <a:ext cx="7540002" cy="6286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07498" y="3162984"/>
            <a:ext cx="2037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perineal</a:t>
            </a:r>
            <a:r>
              <a:rPr lang="en-US" dirty="0" smtClean="0"/>
              <a:t> </a:t>
            </a:r>
            <a:r>
              <a:rPr lang="en-US" dirty="0"/>
              <a:t>membrane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172755" y="5499279"/>
            <a:ext cx="650849" cy="342108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828205" y="5994400"/>
            <a:ext cx="1478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perineal</a:t>
            </a:r>
            <a:r>
              <a:rPr lang="en-US" dirty="0" smtClean="0"/>
              <a:t> body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7233" y="1724799"/>
            <a:ext cx="1656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pupic</a:t>
            </a:r>
            <a:r>
              <a:rPr lang="en-US" dirty="0"/>
              <a:t> </a:t>
            </a:r>
            <a:r>
              <a:rPr lang="en-US" dirty="0" err="1"/>
              <a:t>symphisis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438400" y="2094132"/>
            <a:ext cx="63500" cy="661686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823604" y="3162984"/>
            <a:ext cx="3916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superior fascia of urogenital diaphragm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06495" y="4564960"/>
            <a:ext cx="2010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urogenital diagram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23343" y="5763942"/>
            <a:ext cx="2480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dirty="0" err="1"/>
              <a:t>bulbospongiosus</a:t>
            </a:r>
            <a:r>
              <a:rPr lang="en-US" dirty="0"/>
              <a:t> muscle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875665" y="3562350"/>
            <a:ext cx="330233" cy="1002610"/>
          </a:xfrm>
          <a:prstGeom prst="straightConnector1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84501" y="3311441"/>
            <a:ext cx="1515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penile urethra</a:t>
            </a:r>
          </a:p>
        </p:txBody>
      </p:sp>
    </p:spTree>
    <p:extLst>
      <p:ext uri="{BB962C8B-B14F-4D97-AF65-F5344CB8AC3E}">
        <p14:creationId xmlns:p14="http://schemas.microsoft.com/office/powerpoint/2010/main" val="283545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61" y="240631"/>
            <a:ext cx="8590239" cy="644267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3644721" y="2150772"/>
            <a:ext cx="1365161" cy="2266682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930590" y="2292439"/>
            <a:ext cx="1731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Iliopectineal</a:t>
            </a:r>
            <a:r>
              <a:rPr lang="en-US" dirty="0"/>
              <a:t> line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644721" y="2653048"/>
            <a:ext cx="515155" cy="515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41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250" y="771526"/>
            <a:ext cx="7886700" cy="1325563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 vids explain </a:t>
            </a:r>
            <a:r>
              <a:rPr lang="en-US" dirty="0"/>
              <a:t>superficial and deep </a:t>
            </a:r>
            <a:r>
              <a:rPr lang="en-US" dirty="0" err="1"/>
              <a:t>perineal</a:t>
            </a:r>
            <a:r>
              <a:rPr lang="en-US" dirty="0"/>
              <a:t> </a:t>
            </a:r>
            <a:r>
              <a:rPr lang="en-US" dirty="0" smtClean="0"/>
              <a:t>membranes, as well as review on pelvic wall , floor .. 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0850" y="2663825"/>
            <a:ext cx="7886700" cy="4351338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https://www.youtube.com/watch?v=P3BBAMWm2Eo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www.youtube.com/watch?v=q0Ax3rLFc6M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34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037" r="926"/>
          <a:stretch/>
        </p:blipFill>
        <p:spPr>
          <a:xfrm>
            <a:off x="1346199" y="0"/>
            <a:ext cx="6179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7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76765" cy="6718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02400" y="1371600"/>
            <a:ext cx="22987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Anus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Prostate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Seminal </a:t>
            </a:r>
            <a:r>
              <a:rPr lang="en-US" dirty="0"/>
              <a:t>vesicles </a:t>
            </a:r>
            <a:endParaRPr lang="en-US" dirty="0" smtClean="0"/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Rectum 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Ureter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/>
              <a:t>B</a:t>
            </a:r>
            <a:r>
              <a:rPr lang="en-US" dirty="0" smtClean="0"/>
              <a:t>ladder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Vas deferens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Urethra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Penis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/>
              <a:t>Epididymis</a:t>
            </a:r>
            <a:endParaRPr lang="en-US" dirty="0" smtClean="0"/>
          </a:p>
          <a:p>
            <a:pPr marL="342900" indent="-342900" algn="l" rtl="0">
              <a:buFont typeface="+mj-lt"/>
              <a:buAutoNum type="arabicPeriod"/>
            </a:pPr>
            <a:r>
              <a:rPr lang="en-US" dirty="0" smtClean="0"/>
              <a:t>Testis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en-US" dirty="0" err="1" smtClean="0"/>
              <a:t>Scrtoum</a:t>
            </a:r>
            <a:r>
              <a:rPr lang="en-US" dirty="0" smtClean="0"/>
              <a:t> </a:t>
            </a:r>
          </a:p>
          <a:p>
            <a:pPr marL="342900" indent="-342900" algn="l" rtl="0">
              <a:buFont typeface="+mj-lt"/>
              <a:buAutoNum type="arabicPeriod"/>
            </a:pPr>
            <a:endParaRPr lang="en-US" dirty="0" smtClean="0"/>
          </a:p>
          <a:p>
            <a:pPr marL="342900" indent="-342900" algn="l" rtl="0">
              <a:buFont typeface="+mj-lt"/>
              <a:buAutoNum type="arabicPeriod"/>
            </a:pPr>
            <a:endParaRPr lang="en-US" dirty="0"/>
          </a:p>
          <a:p>
            <a:pPr marL="342900" indent="-342900" algn="l" rtl="0">
              <a:buFont typeface="+mj-lt"/>
              <a:buAutoNum type="arabicPeriod"/>
            </a:pPr>
            <a:endParaRPr lang="en-US" dirty="0" smtClean="0"/>
          </a:p>
          <a:p>
            <a:pPr marL="342900" indent="-342900" algn="l" rtl="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33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Female </a:t>
            </a:r>
            <a:r>
              <a:rPr lang="en-US" dirty="0"/>
              <a:t>reproductive organs</a:t>
            </a:r>
            <a:br>
              <a:rPr lang="en-US" dirty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www.youtube.com/watch?v=Ar9nQZsZpCw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video explains on model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1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4319" t="29031" r="47995" b="22530"/>
          <a:stretch>
            <a:fillRect/>
          </a:stretch>
        </p:blipFill>
        <p:spPr bwMode="auto">
          <a:xfrm>
            <a:off x="2139950" y="76200"/>
            <a:ext cx="69342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le 1"/>
          <p:cNvSpPr txBox="1">
            <a:spLocks/>
          </p:cNvSpPr>
          <p:nvPr/>
        </p:nvSpPr>
        <p:spPr bwMode="auto">
          <a:xfrm>
            <a:off x="0" y="2130425"/>
            <a:ext cx="23622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Quadrants of the Breast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EDF04B77-023F-445A-988B-AF8DC9923D5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02" y="-57094"/>
            <a:ext cx="5186320" cy="6915094"/>
          </a:xfrm>
        </p:spPr>
      </p:pic>
      <p:sp>
        <p:nvSpPr>
          <p:cNvPr id="5" name="TextBox 4"/>
          <p:cNvSpPr txBox="1"/>
          <p:nvPr/>
        </p:nvSpPr>
        <p:spPr>
          <a:xfrm>
            <a:off x="3577128" y="5125792"/>
            <a:ext cx="2398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Broad ligament</a:t>
            </a:r>
          </a:p>
        </p:txBody>
      </p:sp>
    </p:spTree>
    <p:extLst>
      <p:ext uri="{BB962C8B-B14F-4D97-AF65-F5344CB8AC3E}">
        <p14:creationId xmlns:p14="http://schemas.microsoft.com/office/powerpoint/2010/main" val="29223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470" y="0"/>
            <a:ext cx="5144125" cy="6858000"/>
          </a:xfrm>
        </p:spPr>
      </p:pic>
      <p:sp>
        <p:nvSpPr>
          <p:cNvPr id="5" name="TextBox 4"/>
          <p:cNvSpPr txBox="1"/>
          <p:nvPr/>
        </p:nvSpPr>
        <p:spPr>
          <a:xfrm>
            <a:off x="6850594" y="914400"/>
            <a:ext cx="161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Broad ligament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32396" y="422856"/>
            <a:ext cx="1662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Round ligament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08180" y="5338294"/>
            <a:ext cx="178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Internal iliac </a:t>
            </a:r>
            <a:r>
              <a:rPr lang="en-US" dirty="0" err="1" smtClean="0">
                <a:solidFill>
                  <a:srgbClr val="000066"/>
                </a:solidFill>
              </a:rPr>
              <a:t>vien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87567" y="4968962"/>
            <a:ext cx="1956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Internal iliac artery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10904" y="6365108"/>
            <a:ext cx="78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Ovary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8069" y="5694470"/>
            <a:ext cx="151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Fallopian tube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9131" y="5657671"/>
            <a:ext cx="2051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Ligament of ovary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Or ovarian ligament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will be post, </a:t>
            </a:r>
            <a:r>
              <a:rPr lang="en-US" dirty="0" err="1" smtClean="0">
                <a:solidFill>
                  <a:schemeClr val="bg1"/>
                </a:solidFill>
              </a:rPr>
              <a:t>inf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9233" y="2670931"/>
            <a:ext cx="1822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Fundus of uterus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38675" y="6242222"/>
            <a:ext cx="144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infundibulum</a:t>
            </a:r>
          </a:p>
        </p:txBody>
      </p:sp>
    </p:spTree>
    <p:extLst>
      <p:ext uri="{BB962C8B-B14F-4D97-AF65-F5344CB8AC3E}">
        <p14:creationId xmlns:p14="http://schemas.microsoft.com/office/powerpoint/2010/main" val="144931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8732" r="-1330"/>
          <a:stretch/>
        </p:blipFill>
        <p:spPr>
          <a:xfrm>
            <a:off x="944181" y="450761"/>
            <a:ext cx="6502882" cy="60981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58321" y="730216"/>
            <a:ext cx="161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Broad ligament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95622" y="730216"/>
            <a:ext cx="1662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Round ligament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80822" y="1408504"/>
            <a:ext cx="1784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66"/>
                </a:solidFill>
              </a:rPr>
              <a:t>Internal iliac </a:t>
            </a:r>
            <a:r>
              <a:rPr lang="en-US" dirty="0" err="1" smtClean="0">
                <a:solidFill>
                  <a:srgbClr val="000066"/>
                </a:solidFill>
              </a:rPr>
              <a:t>vien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44301" y="1092988"/>
            <a:ext cx="1956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Internal iliac artery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9455" y="6001469"/>
            <a:ext cx="144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infundibulum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13871" y="5454031"/>
            <a:ext cx="151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Fallopian tube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1574" y="5454031"/>
            <a:ext cx="1862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Ligament of ovary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34916" y="354651"/>
            <a:ext cx="2592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medial umbilical ligament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29232" y="6014262"/>
            <a:ext cx="702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ovary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9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9" t="16337" r="16198" b="24695"/>
          <a:stretch/>
        </p:blipFill>
        <p:spPr>
          <a:xfrm>
            <a:off x="257578" y="0"/>
            <a:ext cx="5525036" cy="59617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5263" y="474372"/>
            <a:ext cx="1662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Round ligament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8746" y="5288339"/>
            <a:ext cx="78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Ovary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1753" y="4486945"/>
            <a:ext cx="1862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Ligament of ovary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03061" y="1418684"/>
            <a:ext cx="151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Fallopian tube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26920" y="5960448"/>
            <a:ext cx="144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infundibulum</a:t>
            </a:r>
          </a:p>
        </p:txBody>
      </p:sp>
    </p:spTree>
    <p:extLst>
      <p:ext uri="{BB962C8B-B14F-4D97-AF65-F5344CB8AC3E}">
        <p14:creationId xmlns:p14="http://schemas.microsoft.com/office/powerpoint/2010/main" val="152823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2671" y="5228280"/>
            <a:ext cx="1862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Ligament of ovary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8036" y="4337225"/>
            <a:ext cx="151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Fallopian tube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4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872" y="0"/>
            <a:ext cx="6778256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0437" y="2613269"/>
            <a:ext cx="1731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Iliopectineal</a:t>
            </a:r>
            <a:r>
              <a:rPr lang="en-US" dirty="0"/>
              <a:t> line</a:t>
            </a:r>
          </a:p>
        </p:txBody>
      </p:sp>
    </p:spTree>
    <p:extLst>
      <p:ext uri="{BB962C8B-B14F-4D97-AF65-F5344CB8AC3E}">
        <p14:creationId xmlns:p14="http://schemas.microsoft.com/office/powerpoint/2010/main" val="265641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427484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Round ligament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0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6" r="14194"/>
          <a:stretch/>
        </p:blipFill>
        <p:spPr>
          <a:xfrm>
            <a:off x="377513" y="575236"/>
            <a:ext cx="5752831" cy="61693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735" y="1965590"/>
            <a:ext cx="78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Ovary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3570" y="205904"/>
            <a:ext cx="2536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fimbriae of infundibulum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176530" y="575236"/>
            <a:ext cx="721216" cy="19361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408349" y="575236"/>
            <a:ext cx="489397" cy="20134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57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1" y="505225"/>
            <a:ext cx="8118562" cy="6352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15076" y="326176"/>
            <a:ext cx="78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Ovary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8548" y="600366"/>
            <a:ext cx="2536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fimbriae of infundibulum</a:t>
            </a:r>
          </a:p>
        </p:txBody>
      </p:sp>
      <p:sp>
        <p:nvSpPr>
          <p:cNvPr id="5" name="Rectangle 4"/>
          <p:cNvSpPr/>
          <p:nvPr/>
        </p:nvSpPr>
        <p:spPr>
          <a:xfrm>
            <a:off x="7148252" y="5446979"/>
            <a:ext cx="939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ampulla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28180" y="2678352"/>
            <a:ext cx="91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isthmus</a:t>
            </a:r>
          </a:p>
        </p:txBody>
      </p:sp>
      <p:sp>
        <p:nvSpPr>
          <p:cNvPr id="7" name="Rectangle 6"/>
          <p:cNvSpPr/>
          <p:nvPr/>
        </p:nvSpPr>
        <p:spPr>
          <a:xfrm>
            <a:off x="7780296" y="1827658"/>
            <a:ext cx="1449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infundibulum</a:t>
            </a:r>
            <a:endParaRPr lang="en-US" dirty="0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flipH="1">
            <a:off x="8087932" y="2196990"/>
            <a:ext cx="417210" cy="456058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387921" y="2987093"/>
            <a:ext cx="128789" cy="38717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931800" y="6116323"/>
            <a:ext cx="788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uterus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889609" y="6546510"/>
            <a:ext cx="1660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Urinary bladder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4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18" y="275050"/>
            <a:ext cx="5968050" cy="41681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823" y="2869162"/>
            <a:ext cx="5177290" cy="377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0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486229" y="13931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 External iliac vein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7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08637" y="463640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Common iliac 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24973" y="1234226"/>
            <a:ext cx="1558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Internal iliac A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52013" y="2109989"/>
            <a:ext cx="1594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Extrenal</a:t>
            </a:r>
            <a:r>
              <a:rPr lang="en-US" b="1" dirty="0" smtClean="0"/>
              <a:t> iliac A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82857" y="3682370"/>
            <a:ext cx="1952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Ant Internal iliac A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68613" y="1786823"/>
            <a:ext cx="2023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Post Internal </a:t>
            </a:r>
            <a:r>
              <a:rPr lang="en-US" b="1" dirty="0"/>
              <a:t>iliac A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682857" y="4863783"/>
            <a:ext cx="1318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Umbilicus </a:t>
            </a:r>
            <a:r>
              <a:rPr lang="en-US" b="1" dirty="0" smtClean="0"/>
              <a:t>A</a:t>
            </a:r>
            <a:endParaRPr lang="en-US" b="1" dirty="0"/>
          </a:p>
          <a:p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10991" y="5328719"/>
            <a:ext cx="26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medial umbilical ligament</a:t>
            </a:r>
          </a:p>
        </p:txBody>
      </p:sp>
    </p:spTree>
    <p:extLst>
      <p:ext uri="{BB962C8B-B14F-4D97-AF65-F5344CB8AC3E}">
        <p14:creationId xmlns:p14="http://schemas.microsoft.com/office/powerpoint/2010/main" val="171406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117" r="3177"/>
          <a:stretch/>
        </p:blipFill>
        <p:spPr>
          <a:xfrm>
            <a:off x="1060093" y="879068"/>
            <a:ext cx="5906113" cy="52770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50028" y="2180563"/>
            <a:ext cx="12924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Umbilicus </a:t>
            </a:r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7972" y="2134397"/>
            <a:ext cx="2592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medial umbilical ligament</a:t>
            </a:r>
          </a:p>
        </p:txBody>
      </p:sp>
    </p:spTree>
    <p:extLst>
      <p:ext uri="{BB962C8B-B14F-4D97-AF65-F5344CB8AC3E}">
        <p14:creationId xmlns:p14="http://schemas.microsoft.com/office/powerpoint/2010/main" val="290293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 t="18779" r="3177" b="9672"/>
          <a:stretch/>
        </p:blipFill>
        <p:spPr>
          <a:xfrm>
            <a:off x="1944710" y="1287887"/>
            <a:ext cx="4855335" cy="49068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60056" y="3244334"/>
            <a:ext cx="1343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labia </a:t>
            </a:r>
            <a:r>
              <a:rPr lang="en-US" dirty="0" err="1" smtClean="0"/>
              <a:t>majora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125004" y="4257871"/>
            <a:ext cx="1275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dirty="0" smtClean="0"/>
              <a:t>labia</a:t>
            </a:r>
            <a:endParaRPr lang="en-US" dirty="0"/>
          </a:p>
          <a:p>
            <a:pPr algn="ctr" rtl="0"/>
            <a:r>
              <a:rPr lang="en-US" dirty="0" smtClean="0"/>
              <a:t>minora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1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8" y="105002"/>
            <a:ext cx="8997962" cy="6752998"/>
          </a:xfrm>
        </p:spPr>
      </p:pic>
    </p:spTree>
    <p:extLst>
      <p:ext uri="{BB962C8B-B14F-4D97-AF65-F5344CB8AC3E}">
        <p14:creationId xmlns:p14="http://schemas.microsoft.com/office/powerpoint/2010/main" val="35297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6" r="8056"/>
          <a:stretch/>
        </p:blipFill>
        <p:spPr>
          <a:xfrm>
            <a:off x="-583" y="127000"/>
            <a:ext cx="9144583" cy="661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8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65" y="144379"/>
            <a:ext cx="5991726" cy="661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6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296" r="-124" b="25185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8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EDF04B77-023F-445A-988B-AF8DC9923D5B}" type="slidenum">
              <a:rPr lang="en-US" smtClean="0"/>
              <a:pPr/>
              <a:t>92</a:t>
            </a:fld>
            <a:endParaRPr lang="en-US"/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28600" y="381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The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openings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6002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" name="Content Placeholder 3" descr="IMG_6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470745" y="1567855"/>
            <a:ext cx="3394472" cy="4525963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/>
        </p:nvCxnSpPr>
        <p:spPr>
          <a:xfrm flipV="1">
            <a:off x="3352800" y="4876800"/>
            <a:ext cx="304800" cy="838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362200" y="4915272"/>
            <a:ext cx="457200" cy="7235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4038600" y="4419600"/>
            <a:ext cx="457200" cy="533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371600" y="5867400"/>
            <a:ext cx="12192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Rectum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Posterior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67000" y="5943600"/>
            <a:ext cx="1676400" cy="609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Vagina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Intermediate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267200" y="5257800"/>
            <a:ext cx="1295400" cy="609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Urethra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Anterior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4648200" y="2819400"/>
            <a:ext cx="1219200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096000" y="2438400"/>
            <a:ext cx="1295400" cy="609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Uterus</a:t>
            </a:r>
          </a:p>
        </p:txBody>
      </p:sp>
    </p:spTree>
    <p:extLst>
      <p:ext uri="{BB962C8B-B14F-4D97-AF65-F5344CB8AC3E}">
        <p14:creationId xmlns:p14="http://schemas.microsoft.com/office/powerpoint/2010/main" val="404123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540" y="0"/>
            <a:ext cx="5730919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82686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 </a:t>
            </a:r>
            <a:r>
              <a:rPr lang="en-US" altLang="en-US" dirty="0" err="1">
                <a:latin typeface="Arial" panose="020B0604020202020204" pitchFamily="34" charset="0"/>
              </a:rPr>
              <a:t>Vesicouterine</a:t>
            </a:r>
            <a:r>
              <a:rPr lang="en-US" altLang="en-US" dirty="0">
                <a:latin typeface="Arial" panose="020B0604020202020204" pitchFamily="34" charset="0"/>
              </a:rPr>
              <a:t> pouch</a:t>
            </a:r>
            <a:br>
              <a:rPr lang="en-US" altLang="en-US" dirty="0">
                <a:latin typeface="Arial" panose="020B0604020202020204" pitchFamily="34" charset="0"/>
              </a:rPr>
            </a:b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73369" y="2184791"/>
            <a:ext cx="4022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Recto-uterine/vaginal Pouch of Douglas 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268686" y="2554123"/>
            <a:ext cx="769257" cy="1422791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69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1"/>
          <a:stretch/>
        </p:blipFill>
        <p:spPr>
          <a:xfrm>
            <a:off x="1974850" y="812800"/>
            <a:ext cx="5143500" cy="5041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64235" y="3544647"/>
            <a:ext cx="2082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vesicouterine</a:t>
            </a:r>
            <a:r>
              <a:rPr lang="en-US" dirty="0">
                <a:solidFill>
                  <a:schemeClr val="bg1"/>
                </a:solidFill>
              </a:rPr>
              <a:t> pouch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84896" y="2110057"/>
            <a:ext cx="3946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n-US" dirty="0" smtClean="0">
                <a:solidFill>
                  <a:schemeClr val="bg1"/>
                </a:solidFill>
              </a:rPr>
              <a:t>Recto-uterine/vaginal </a:t>
            </a:r>
            <a:r>
              <a:rPr lang="en-US" dirty="0">
                <a:solidFill>
                  <a:schemeClr val="bg1"/>
                </a:solidFill>
              </a:rPr>
              <a:t>Pouch of Douglas 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2794" y="3872468"/>
            <a:ext cx="909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bladder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86986" y="3598220"/>
            <a:ext cx="2400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posterior vaginal fornix</a:t>
            </a:r>
          </a:p>
        </p:txBody>
      </p:sp>
      <p:sp>
        <p:nvSpPr>
          <p:cNvPr id="8" name="Rectangle 7"/>
          <p:cNvSpPr/>
          <p:nvPr/>
        </p:nvSpPr>
        <p:spPr>
          <a:xfrm>
            <a:off x="4195117" y="4809384"/>
            <a:ext cx="2325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Anterior vaginal </a:t>
            </a:r>
            <a:r>
              <a:rPr lang="en-US" b="1" dirty="0"/>
              <a:t>fornix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834130" y="3200400"/>
            <a:ext cx="1233420" cy="1178417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62735" y="2969542"/>
            <a:ext cx="7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cervix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72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84" r="14694" b="36902"/>
          <a:stretch/>
        </p:blipFill>
        <p:spPr>
          <a:xfrm>
            <a:off x="89442" y="163595"/>
            <a:ext cx="7391075" cy="5662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1934" y="572527"/>
            <a:ext cx="788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uterus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10" y="2089455"/>
            <a:ext cx="909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bladder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826" y="2785420"/>
            <a:ext cx="217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Vesico-uterine</a:t>
            </a:r>
            <a:r>
              <a:rPr lang="en-US" dirty="0"/>
              <a:t> pouch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29335" y="1306741"/>
            <a:ext cx="2268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dirty="0" smtClean="0"/>
              <a:t>Recto-uterine/vaginal pouch</a:t>
            </a:r>
          </a:p>
          <a:p>
            <a:pPr algn="l" rtl="0"/>
            <a:r>
              <a:rPr lang="en-US" dirty="0" smtClean="0"/>
              <a:t>Pouch </a:t>
            </a:r>
            <a:r>
              <a:rPr lang="en-US" dirty="0"/>
              <a:t>of Douglas </a:t>
            </a:r>
          </a:p>
          <a:p>
            <a:pPr algn="l" rtl="0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28741" y="1877083"/>
            <a:ext cx="2400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posterior vaginal fornix</a:t>
            </a:r>
          </a:p>
        </p:txBody>
      </p:sp>
      <p:sp>
        <p:nvSpPr>
          <p:cNvPr id="8" name="Rectangle 7"/>
          <p:cNvSpPr/>
          <p:nvPr/>
        </p:nvSpPr>
        <p:spPr>
          <a:xfrm>
            <a:off x="4236575" y="3154752"/>
            <a:ext cx="2325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Anterior vaginal </a:t>
            </a:r>
            <a:r>
              <a:rPr lang="en-US" b="1" dirty="0"/>
              <a:t>fornix</a:t>
            </a:r>
          </a:p>
        </p:txBody>
      </p:sp>
    </p:spTree>
    <p:extLst>
      <p:ext uri="{BB962C8B-B14F-4D97-AF65-F5344CB8AC3E}">
        <p14:creationId xmlns:p14="http://schemas.microsoft.com/office/powerpoint/2010/main" val="28514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63" y="220663"/>
            <a:ext cx="3563938" cy="32331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ADEF"/>
                </a:solidFill>
                <a:latin typeface="kulturista-web"/>
              </a:rPr>
              <a:t/>
            </a:r>
            <a:br>
              <a:rPr lang="en-US" dirty="0">
                <a:solidFill>
                  <a:srgbClr val="00ADEF"/>
                </a:solidFill>
                <a:latin typeface="kulturista-web"/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54199" y="2167789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t"/>
            <a:r>
              <a:rPr lang="en-US" dirty="0">
                <a:solidFill>
                  <a:schemeClr val="bg1"/>
                </a:solidFill>
                <a:latin typeface="kulturista-web"/>
              </a:rPr>
              <a:t>Cervical Canal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836" y="220663"/>
            <a:ext cx="3301999" cy="33019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81534" y="3072956"/>
            <a:ext cx="1667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>Vaginal Orifice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972" y="3429000"/>
            <a:ext cx="3703637" cy="34245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62222" y="4428510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>Fundus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4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2" y="0"/>
            <a:ext cx="4919428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18" y="0"/>
            <a:ext cx="403178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12219" y="298346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>Round Ligament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01329" y="1860034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kulturista-web-1"/>
              </a:rPr>
              <a:t>Broad Ligament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9036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1700" y="7702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kulturista-web-1"/>
              </a:rPr>
              <a:t>Suspensory Ligament</a:t>
            </a:r>
          </a:p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/>
            </a:r>
            <a:br>
              <a:rPr lang="en-US" dirty="0">
                <a:solidFill>
                  <a:schemeClr val="bg1"/>
                </a:solidFill>
                <a:latin typeface="kulturista-web-1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036" y="0"/>
            <a:ext cx="4624964" cy="6769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62668" y="1693565"/>
            <a:ext cx="3591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>Ovarian Ligament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60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00" y="-1"/>
            <a:ext cx="3949700" cy="35429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16300" cy="35429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8911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dirty="0">
                <a:solidFill>
                  <a:schemeClr val="bg1"/>
                </a:solidFill>
              </a:rPr>
              <a:t>Labia </a:t>
            </a:r>
            <a:r>
              <a:rPr lang="en-US" dirty="0" err="1">
                <a:solidFill>
                  <a:schemeClr val="bg1"/>
                </a:solidFill>
              </a:rPr>
              <a:t>Majora</a:t>
            </a:r>
            <a:endParaRPr lang="en-US" dirty="0">
              <a:solidFill>
                <a:schemeClr val="bg1"/>
              </a:solidFill>
            </a:endParaRPr>
          </a:p>
          <a:p>
            <a:pPr algn="l" rtl="0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16300" y="28911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  <a:latin typeface="kulturista-web-1"/>
              </a:rPr>
              <a:t>Labia </a:t>
            </a:r>
            <a:r>
              <a:rPr lang="en-US" dirty="0" err="1">
                <a:solidFill>
                  <a:schemeClr val="bg1"/>
                </a:solidFill>
                <a:latin typeface="kulturista-web-1"/>
              </a:rPr>
              <a:t>Minora</a:t>
            </a:r>
            <a:endParaRPr lang="en-US" dirty="0">
              <a:solidFill>
                <a:schemeClr val="bg1"/>
              </a:solidFill>
              <a:latin typeface="kulturista-web-1"/>
            </a:endParaRPr>
          </a:p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/>
            </a:r>
            <a:br>
              <a:rPr lang="en-US" dirty="0">
                <a:solidFill>
                  <a:schemeClr val="bg1"/>
                </a:solidFill>
                <a:latin typeface="kulturista-web-1"/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317" y="3542920"/>
            <a:ext cx="4069833" cy="30523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0" y="5837850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kulturista-web-1"/>
              </a:rPr>
              <a:t>Clitoris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5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544</TotalTime>
  <Words>670</Words>
  <Application>Microsoft Office PowerPoint</Application>
  <PresentationFormat>On-screen Show (4:3)</PresentationFormat>
  <Paragraphs>328</Paragraphs>
  <Slides>104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11" baseType="lpstr">
      <vt:lpstr>Arial</vt:lpstr>
      <vt:lpstr>Calibri</vt:lpstr>
      <vt:lpstr>Calibri Light</vt:lpstr>
      <vt:lpstr>kulturista-web</vt:lpstr>
      <vt:lpstr>kulturista-web-1</vt:lpstr>
      <vt:lpstr>Times New Roman</vt:lpstr>
      <vt:lpstr>Office Theme</vt:lpstr>
      <vt:lpstr>Abnatomy lab</vt:lpstr>
      <vt:lpstr>Pelvis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anterior sacroiliac ligaments</vt:lpstr>
      <vt:lpstr>PowerPoint Presentation</vt:lpstr>
      <vt:lpstr>posterior sacroiliac ligaments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Pelvic wall</vt:lpstr>
      <vt:lpstr>Piriformis</vt:lpstr>
      <vt:lpstr>Obturator internus </vt:lpstr>
      <vt:lpstr>PowerPoint Presentation</vt:lpstr>
      <vt:lpstr>Pelvic Diaphragm\floor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Male reproductive organs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vids explain superficial and deep perineal membranes, as well as review on pelvic wall , floor .. etc </vt:lpstr>
      <vt:lpstr>PowerPoint Presentation</vt:lpstr>
      <vt:lpstr>PowerPoint Presentation</vt:lpstr>
      <vt:lpstr>Female reproductive organs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quizzes </vt:lpstr>
      <vt:lpstr>cool websites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 lab</dc:title>
  <dc:creator>tp center</dc:creator>
  <cp:lastModifiedBy>Fatimah ....</cp:lastModifiedBy>
  <cp:revision>220</cp:revision>
  <dcterms:created xsi:type="dcterms:W3CDTF">2015-11-05T14:30:01Z</dcterms:created>
  <dcterms:modified xsi:type="dcterms:W3CDTF">2015-11-30T09:57:55Z</dcterms:modified>
</cp:coreProperties>
</file>